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5" r:id="rId1"/>
  </p:sldMasterIdLst>
  <p:sldIdLst>
    <p:sldId id="256" r:id="rId2"/>
    <p:sldId id="264" r:id="rId3"/>
    <p:sldId id="262" r:id="rId4"/>
    <p:sldId id="259" r:id="rId5"/>
    <p:sldId id="260" r:id="rId6"/>
    <p:sldId id="263" r:id="rId7"/>
    <p:sldId id="261" r:id="rId8"/>
    <p:sldId id="265" r:id="rId9"/>
    <p:sldId id="26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0DDA5C-B9C6-4B01-BC76-40CE91DC252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2571A6A-743F-46CD-9844-32EA51C18AC7}">
      <dgm:prSet/>
      <dgm:spPr/>
      <dgm:t>
        <a:bodyPr/>
        <a:lstStyle/>
        <a:p>
          <a:r>
            <a:rPr lang="en-US" dirty="0" err="1"/>
            <a:t>Bij</a:t>
          </a:r>
          <a:r>
            <a:rPr lang="en-US" dirty="0"/>
            <a:t> </a:t>
          </a:r>
          <a:r>
            <a:rPr lang="en-US" dirty="0" err="1"/>
            <a:t>infecties</a:t>
          </a:r>
          <a:r>
            <a:rPr lang="en-US" dirty="0"/>
            <a:t> </a:t>
          </a:r>
          <a:r>
            <a:rPr lang="en-US" dirty="0" err="1"/>
            <a:t>vaak</a:t>
          </a:r>
          <a:r>
            <a:rPr lang="en-US" dirty="0"/>
            <a:t> blind </a:t>
          </a:r>
          <a:r>
            <a:rPr lang="en-US" dirty="0" err="1"/>
            <a:t>gestart</a:t>
          </a:r>
          <a:r>
            <a:rPr lang="en-US" dirty="0"/>
            <a:t> met </a:t>
          </a:r>
          <a:r>
            <a:rPr lang="en-US" dirty="0" err="1"/>
            <a:t>antibiotica</a:t>
          </a:r>
          <a:r>
            <a:rPr lang="en-US" dirty="0"/>
            <a:t> </a:t>
          </a:r>
        </a:p>
        <a:p>
          <a:r>
            <a:rPr lang="en-US" dirty="0"/>
            <a:t>(</a:t>
          </a:r>
          <a:r>
            <a:rPr lang="en-US" dirty="0" err="1"/>
            <a:t>mn</a:t>
          </a:r>
          <a:r>
            <a:rPr lang="en-US" dirty="0"/>
            <a:t> in </a:t>
          </a:r>
          <a:r>
            <a:rPr lang="en-US" dirty="0" err="1"/>
            <a:t>huisartsenpraktijk</a:t>
          </a:r>
          <a:r>
            <a:rPr lang="en-US" dirty="0"/>
            <a:t>).</a:t>
          </a:r>
        </a:p>
      </dgm:t>
    </dgm:pt>
    <dgm:pt modelId="{0534467B-35B0-4A7A-9BF6-305DC335B9A2}" type="parTrans" cxnId="{CAD1B413-02F2-43A4-AD47-BEC9C5B31C49}">
      <dgm:prSet/>
      <dgm:spPr/>
      <dgm:t>
        <a:bodyPr/>
        <a:lstStyle/>
        <a:p>
          <a:endParaRPr lang="en-US"/>
        </a:p>
      </dgm:t>
    </dgm:pt>
    <dgm:pt modelId="{5CEE2E8D-966E-460E-B387-34376E80D0A2}" type="sibTrans" cxnId="{CAD1B413-02F2-43A4-AD47-BEC9C5B31C49}">
      <dgm:prSet/>
      <dgm:spPr/>
      <dgm:t>
        <a:bodyPr/>
        <a:lstStyle/>
        <a:p>
          <a:endParaRPr lang="en-US"/>
        </a:p>
      </dgm:t>
    </dgm:pt>
    <dgm:pt modelId="{824CABE6-013C-41E8-BCC3-0F3BAAB0E4DB}">
      <dgm:prSet/>
      <dgm:spPr/>
      <dgm:t>
        <a:bodyPr/>
        <a:lstStyle/>
        <a:p>
          <a:r>
            <a:rPr lang="en-US" dirty="0" err="1"/>
            <a:t>Geen</a:t>
          </a:r>
          <a:r>
            <a:rPr lang="en-US" dirty="0"/>
            <a:t> </a:t>
          </a:r>
          <a:r>
            <a:rPr lang="en-US" dirty="0" err="1"/>
            <a:t>resultaat</a:t>
          </a:r>
          <a:r>
            <a:rPr lang="en-US" dirty="0"/>
            <a:t> </a:t>
          </a:r>
          <a:r>
            <a:rPr lang="en-US" dirty="0" err="1"/>
            <a:t>dan</a:t>
          </a:r>
          <a:r>
            <a:rPr lang="en-US" dirty="0"/>
            <a:t> </a:t>
          </a:r>
          <a:r>
            <a:rPr lang="en-US" dirty="0" err="1"/>
            <a:t>kweek</a:t>
          </a:r>
          <a:r>
            <a:rPr lang="en-US" dirty="0"/>
            <a:t> </a:t>
          </a:r>
          <a:r>
            <a:rPr lang="en-US" dirty="0" err="1"/>
            <a:t>afnemen</a:t>
          </a:r>
          <a:r>
            <a:rPr lang="en-US" dirty="0"/>
            <a:t>: </a:t>
          </a:r>
          <a:r>
            <a:rPr lang="en-US" dirty="0" err="1"/>
            <a:t>vanwege</a:t>
          </a:r>
          <a:r>
            <a:rPr lang="en-US" dirty="0"/>
            <a:t> </a:t>
          </a:r>
          <a:r>
            <a:rPr lang="en-US" dirty="0" err="1"/>
            <a:t>gevoeligheid</a:t>
          </a:r>
          <a:r>
            <a:rPr lang="en-US" dirty="0"/>
            <a:t> </a:t>
          </a:r>
          <a:r>
            <a:rPr lang="en-US" dirty="0" err="1"/>
            <a:t>en</a:t>
          </a:r>
          <a:r>
            <a:rPr lang="en-US" dirty="0"/>
            <a:t> </a:t>
          </a:r>
          <a:r>
            <a:rPr lang="en-US" dirty="0" err="1"/>
            <a:t>resistentie</a:t>
          </a:r>
          <a:r>
            <a:rPr lang="en-US" dirty="0"/>
            <a:t> </a:t>
          </a:r>
          <a:r>
            <a:rPr lang="en-US" dirty="0" err="1"/>
            <a:t>bepaling</a:t>
          </a:r>
          <a:r>
            <a:rPr lang="en-US" dirty="0"/>
            <a:t> (</a:t>
          </a:r>
          <a:r>
            <a:rPr lang="en-US" dirty="0" err="1"/>
            <a:t>pag</a:t>
          </a:r>
          <a:r>
            <a:rPr lang="en-US" dirty="0"/>
            <a:t> 130 </a:t>
          </a:r>
          <a:r>
            <a:rPr lang="en-US" dirty="0" err="1"/>
            <a:t>gmk</a:t>
          </a:r>
          <a:r>
            <a:rPr lang="en-US" dirty="0"/>
            <a:t>)</a:t>
          </a:r>
        </a:p>
      </dgm:t>
    </dgm:pt>
    <dgm:pt modelId="{E16CC25B-0F46-4CE1-A232-02982D9BE4EB}" type="parTrans" cxnId="{4642270A-B45E-492B-BF22-778519D3AB40}">
      <dgm:prSet/>
      <dgm:spPr/>
      <dgm:t>
        <a:bodyPr/>
        <a:lstStyle/>
        <a:p>
          <a:endParaRPr lang="en-US"/>
        </a:p>
      </dgm:t>
    </dgm:pt>
    <dgm:pt modelId="{D40B83E7-3CB8-47F4-A0E7-F6946E37CC3D}" type="sibTrans" cxnId="{4642270A-B45E-492B-BF22-778519D3AB40}">
      <dgm:prSet/>
      <dgm:spPr/>
      <dgm:t>
        <a:bodyPr/>
        <a:lstStyle/>
        <a:p>
          <a:endParaRPr lang="en-US"/>
        </a:p>
      </dgm:t>
    </dgm:pt>
    <dgm:pt modelId="{C6009852-AB5D-4B7F-9C0D-93CCC40D7B94}">
      <dgm:prSet/>
      <dgm:spPr/>
      <dgm:t>
        <a:bodyPr/>
        <a:lstStyle/>
        <a:p>
          <a:r>
            <a:rPr lang="en-US" dirty="0" err="1"/>
            <a:t>Kruisresistentie</a:t>
          </a:r>
          <a:r>
            <a:rPr lang="en-US" dirty="0">
              <a:sym typeface="Wingdings" panose="05000000000000000000" pitchFamily="2" charset="2"/>
            </a:rPr>
            <a:t></a:t>
          </a:r>
          <a:r>
            <a:rPr lang="en-US" dirty="0"/>
            <a:t> </a:t>
          </a:r>
          <a:r>
            <a:rPr lang="en-US" dirty="0" err="1"/>
            <a:t>ongevoelig</a:t>
          </a:r>
          <a:r>
            <a:rPr lang="en-US" dirty="0"/>
            <a:t> </a:t>
          </a:r>
          <a:r>
            <a:rPr lang="en-US" dirty="0" err="1"/>
            <a:t>voor</a:t>
          </a:r>
          <a:r>
            <a:rPr lang="en-US" dirty="0"/>
            <a:t> ab </a:t>
          </a:r>
          <a:r>
            <a:rPr lang="en-US" dirty="0">
              <a:sym typeface="Wingdings" panose="05000000000000000000" pitchFamily="2" charset="2"/>
            </a:rPr>
            <a:t></a:t>
          </a:r>
          <a:r>
            <a:rPr lang="en-US" dirty="0"/>
            <a:t> </a:t>
          </a:r>
          <a:r>
            <a:rPr lang="en-US" dirty="0" err="1"/>
            <a:t>vaak</a:t>
          </a:r>
          <a:r>
            <a:rPr lang="en-US" dirty="0"/>
            <a:t> </a:t>
          </a:r>
          <a:r>
            <a:rPr lang="en-US" dirty="0" err="1"/>
            <a:t>ook</a:t>
          </a:r>
          <a:r>
            <a:rPr lang="en-US" dirty="0"/>
            <a:t> </a:t>
          </a:r>
          <a:r>
            <a:rPr lang="en-US" dirty="0" err="1"/>
            <a:t>ongevoelig</a:t>
          </a:r>
          <a:r>
            <a:rPr lang="en-US" dirty="0"/>
            <a:t> </a:t>
          </a:r>
          <a:r>
            <a:rPr lang="en-US" dirty="0" err="1"/>
            <a:t>voor</a:t>
          </a:r>
          <a:r>
            <a:rPr lang="en-US" dirty="0"/>
            <a:t> ab </a:t>
          </a:r>
          <a:r>
            <a:rPr lang="en-US" dirty="0" err="1"/>
            <a:t>uit</a:t>
          </a:r>
          <a:r>
            <a:rPr lang="en-US" dirty="0"/>
            <a:t> </a:t>
          </a:r>
          <a:r>
            <a:rPr lang="en-US" dirty="0" err="1"/>
            <a:t>dezelfde</a:t>
          </a:r>
          <a:r>
            <a:rPr lang="en-US" dirty="0"/>
            <a:t> </a:t>
          </a:r>
          <a:r>
            <a:rPr lang="en-US" dirty="0" err="1"/>
            <a:t>groep</a:t>
          </a:r>
          <a:r>
            <a:rPr lang="en-US" dirty="0"/>
            <a:t>.</a:t>
          </a:r>
        </a:p>
      </dgm:t>
    </dgm:pt>
    <dgm:pt modelId="{6D545CC2-F7C9-40A5-9370-939733D81E0C}" type="parTrans" cxnId="{F9F9D4E7-6253-4EF9-88ED-B929D5C36713}">
      <dgm:prSet/>
      <dgm:spPr/>
      <dgm:t>
        <a:bodyPr/>
        <a:lstStyle/>
        <a:p>
          <a:endParaRPr lang="en-US"/>
        </a:p>
      </dgm:t>
    </dgm:pt>
    <dgm:pt modelId="{434D033C-29BF-4D7B-9082-A20BE9E834D3}" type="sibTrans" cxnId="{F9F9D4E7-6253-4EF9-88ED-B929D5C36713}">
      <dgm:prSet/>
      <dgm:spPr/>
      <dgm:t>
        <a:bodyPr/>
        <a:lstStyle/>
        <a:p>
          <a:endParaRPr lang="en-US"/>
        </a:p>
      </dgm:t>
    </dgm:pt>
    <dgm:pt modelId="{71DC130B-4C63-4063-B673-DE4F7AD703B3}" type="pres">
      <dgm:prSet presAssocID="{090DDA5C-B9C6-4B01-BC76-40CE91DC2525}" presName="linear" presStyleCnt="0">
        <dgm:presLayoutVars>
          <dgm:animLvl val="lvl"/>
          <dgm:resizeHandles val="exact"/>
        </dgm:presLayoutVars>
      </dgm:prSet>
      <dgm:spPr/>
    </dgm:pt>
    <dgm:pt modelId="{0CEF45D0-9092-4941-B180-292EDB2DA5C5}" type="pres">
      <dgm:prSet presAssocID="{42571A6A-743F-46CD-9844-32EA51C18AC7}" presName="parentText" presStyleLbl="node1" presStyleIdx="0" presStyleCnt="3">
        <dgm:presLayoutVars>
          <dgm:chMax val="0"/>
          <dgm:bulletEnabled val="1"/>
        </dgm:presLayoutVars>
      </dgm:prSet>
      <dgm:spPr/>
    </dgm:pt>
    <dgm:pt modelId="{2DA766EB-C59C-45AF-877F-9894178AA4BF}" type="pres">
      <dgm:prSet presAssocID="{5CEE2E8D-966E-460E-B387-34376E80D0A2}" presName="spacer" presStyleCnt="0"/>
      <dgm:spPr/>
    </dgm:pt>
    <dgm:pt modelId="{19F3A24A-B13B-47A6-BDB6-A2DDB76AEA03}" type="pres">
      <dgm:prSet presAssocID="{824CABE6-013C-41E8-BCC3-0F3BAAB0E4DB}" presName="parentText" presStyleLbl="node1" presStyleIdx="1" presStyleCnt="3">
        <dgm:presLayoutVars>
          <dgm:chMax val="0"/>
          <dgm:bulletEnabled val="1"/>
        </dgm:presLayoutVars>
      </dgm:prSet>
      <dgm:spPr/>
    </dgm:pt>
    <dgm:pt modelId="{A4FB76DD-9AA2-4409-8158-4C0B60217D2E}" type="pres">
      <dgm:prSet presAssocID="{D40B83E7-3CB8-47F4-A0E7-F6946E37CC3D}" presName="spacer" presStyleCnt="0"/>
      <dgm:spPr/>
    </dgm:pt>
    <dgm:pt modelId="{08A61E73-4785-45A0-A661-3730C799ABEC}" type="pres">
      <dgm:prSet presAssocID="{C6009852-AB5D-4B7F-9C0D-93CCC40D7B94}" presName="parentText" presStyleLbl="node1" presStyleIdx="2" presStyleCnt="3">
        <dgm:presLayoutVars>
          <dgm:chMax val="0"/>
          <dgm:bulletEnabled val="1"/>
        </dgm:presLayoutVars>
      </dgm:prSet>
      <dgm:spPr/>
    </dgm:pt>
  </dgm:ptLst>
  <dgm:cxnLst>
    <dgm:cxn modelId="{4642270A-B45E-492B-BF22-778519D3AB40}" srcId="{090DDA5C-B9C6-4B01-BC76-40CE91DC2525}" destId="{824CABE6-013C-41E8-BCC3-0F3BAAB0E4DB}" srcOrd="1" destOrd="0" parTransId="{E16CC25B-0F46-4CE1-A232-02982D9BE4EB}" sibTransId="{D40B83E7-3CB8-47F4-A0E7-F6946E37CC3D}"/>
    <dgm:cxn modelId="{CAD1B413-02F2-43A4-AD47-BEC9C5B31C49}" srcId="{090DDA5C-B9C6-4B01-BC76-40CE91DC2525}" destId="{42571A6A-743F-46CD-9844-32EA51C18AC7}" srcOrd="0" destOrd="0" parTransId="{0534467B-35B0-4A7A-9BF6-305DC335B9A2}" sibTransId="{5CEE2E8D-966E-460E-B387-34376E80D0A2}"/>
    <dgm:cxn modelId="{B839211F-06CB-4C73-9FC8-AD77B719B438}" type="presOf" srcId="{42571A6A-743F-46CD-9844-32EA51C18AC7}" destId="{0CEF45D0-9092-4941-B180-292EDB2DA5C5}" srcOrd="0" destOrd="0" presId="urn:microsoft.com/office/officeart/2005/8/layout/vList2"/>
    <dgm:cxn modelId="{6182822F-C743-4300-9B4C-6F8B70CAF978}" type="presOf" srcId="{090DDA5C-B9C6-4B01-BC76-40CE91DC2525}" destId="{71DC130B-4C63-4063-B673-DE4F7AD703B3}" srcOrd="0" destOrd="0" presId="urn:microsoft.com/office/officeart/2005/8/layout/vList2"/>
    <dgm:cxn modelId="{B3978F92-86C2-49D9-91D3-43C5231B48AB}" type="presOf" srcId="{824CABE6-013C-41E8-BCC3-0F3BAAB0E4DB}" destId="{19F3A24A-B13B-47A6-BDB6-A2DDB76AEA03}" srcOrd="0" destOrd="0" presId="urn:microsoft.com/office/officeart/2005/8/layout/vList2"/>
    <dgm:cxn modelId="{5A3637B8-3860-44D4-98CE-55E509D31E74}" type="presOf" srcId="{C6009852-AB5D-4B7F-9C0D-93CCC40D7B94}" destId="{08A61E73-4785-45A0-A661-3730C799ABEC}" srcOrd="0" destOrd="0" presId="urn:microsoft.com/office/officeart/2005/8/layout/vList2"/>
    <dgm:cxn modelId="{F9F9D4E7-6253-4EF9-88ED-B929D5C36713}" srcId="{090DDA5C-B9C6-4B01-BC76-40CE91DC2525}" destId="{C6009852-AB5D-4B7F-9C0D-93CCC40D7B94}" srcOrd="2" destOrd="0" parTransId="{6D545CC2-F7C9-40A5-9370-939733D81E0C}" sibTransId="{434D033C-29BF-4D7B-9082-A20BE9E834D3}"/>
    <dgm:cxn modelId="{FE1EE3B4-5BF8-4A9F-B089-777DFA412EE3}" type="presParOf" srcId="{71DC130B-4C63-4063-B673-DE4F7AD703B3}" destId="{0CEF45D0-9092-4941-B180-292EDB2DA5C5}" srcOrd="0" destOrd="0" presId="urn:microsoft.com/office/officeart/2005/8/layout/vList2"/>
    <dgm:cxn modelId="{799F71C8-6C16-4393-8D6A-7141913A45C3}" type="presParOf" srcId="{71DC130B-4C63-4063-B673-DE4F7AD703B3}" destId="{2DA766EB-C59C-45AF-877F-9894178AA4BF}" srcOrd="1" destOrd="0" presId="urn:microsoft.com/office/officeart/2005/8/layout/vList2"/>
    <dgm:cxn modelId="{BC17ACA7-3C5A-41E7-A74B-C9A89392DEE2}" type="presParOf" srcId="{71DC130B-4C63-4063-B673-DE4F7AD703B3}" destId="{19F3A24A-B13B-47A6-BDB6-A2DDB76AEA03}" srcOrd="2" destOrd="0" presId="urn:microsoft.com/office/officeart/2005/8/layout/vList2"/>
    <dgm:cxn modelId="{747542E1-5AF7-41C7-B08D-0215547F1DA8}" type="presParOf" srcId="{71DC130B-4C63-4063-B673-DE4F7AD703B3}" destId="{A4FB76DD-9AA2-4409-8158-4C0B60217D2E}" srcOrd="3" destOrd="0" presId="urn:microsoft.com/office/officeart/2005/8/layout/vList2"/>
    <dgm:cxn modelId="{A75342F1-EB1F-4844-AE01-BEE3DE80F124}" type="presParOf" srcId="{71DC130B-4C63-4063-B673-DE4F7AD703B3}" destId="{08A61E73-4785-45A0-A661-3730C799ABEC}" srcOrd="4"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EF45D0-9092-4941-B180-292EDB2DA5C5}">
      <dsp:nvSpPr>
        <dsp:cNvPr id="0" name=""/>
        <dsp:cNvSpPr/>
      </dsp:nvSpPr>
      <dsp:spPr>
        <a:xfrm>
          <a:off x="0" y="37458"/>
          <a:ext cx="4985470" cy="1240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err="1"/>
            <a:t>Bij</a:t>
          </a:r>
          <a:r>
            <a:rPr lang="en-US" sz="2000" kern="1200" dirty="0"/>
            <a:t> </a:t>
          </a:r>
          <a:r>
            <a:rPr lang="en-US" sz="2000" kern="1200" dirty="0" err="1"/>
            <a:t>infecties</a:t>
          </a:r>
          <a:r>
            <a:rPr lang="en-US" sz="2000" kern="1200" dirty="0"/>
            <a:t> </a:t>
          </a:r>
          <a:r>
            <a:rPr lang="en-US" sz="2000" kern="1200" dirty="0" err="1"/>
            <a:t>vaak</a:t>
          </a:r>
          <a:r>
            <a:rPr lang="en-US" sz="2000" kern="1200" dirty="0"/>
            <a:t> blind </a:t>
          </a:r>
          <a:r>
            <a:rPr lang="en-US" sz="2000" kern="1200" dirty="0" err="1"/>
            <a:t>gestart</a:t>
          </a:r>
          <a:r>
            <a:rPr lang="en-US" sz="2000" kern="1200" dirty="0"/>
            <a:t> met </a:t>
          </a:r>
          <a:r>
            <a:rPr lang="en-US" sz="2000" kern="1200" dirty="0" err="1"/>
            <a:t>antibiotica</a:t>
          </a:r>
          <a:r>
            <a:rPr lang="en-US" sz="2000" kern="1200" dirty="0"/>
            <a:t> </a:t>
          </a:r>
        </a:p>
        <a:p>
          <a:pPr marL="0" lvl="0" indent="0" algn="l" defTabSz="889000">
            <a:lnSpc>
              <a:spcPct val="90000"/>
            </a:lnSpc>
            <a:spcBef>
              <a:spcPct val="0"/>
            </a:spcBef>
            <a:spcAft>
              <a:spcPct val="35000"/>
            </a:spcAft>
            <a:buNone/>
          </a:pPr>
          <a:r>
            <a:rPr lang="en-US" sz="2000" kern="1200" dirty="0"/>
            <a:t>(</a:t>
          </a:r>
          <a:r>
            <a:rPr lang="en-US" sz="2000" kern="1200" dirty="0" err="1"/>
            <a:t>mn</a:t>
          </a:r>
          <a:r>
            <a:rPr lang="en-US" sz="2000" kern="1200" dirty="0"/>
            <a:t> in </a:t>
          </a:r>
          <a:r>
            <a:rPr lang="en-US" sz="2000" kern="1200" dirty="0" err="1"/>
            <a:t>huisartsenpraktijk</a:t>
          </a:r>
          <a:r>
            <a:rPr lang="en-US" sz="2000" kern="1200" dirty="0"/>
            <a:t>).</a:t>
          </a:r>
        </a:p>
      </dsp:txBody>
      <dsp:txXfrm>
        <a:off x="60542" y="98000"/>
        <a:ext cx="4864386" cy="1119116"/>
      </dsp:txXfrm>
    </dsp:sp>
    <dsp:sp modelId="{19F3A24A-B13B-47A6-BDB6-A2DDB76AEA03}">
      <dsp:nvSpPr>
        <dsp:cNvPr id="0" name=""/>
        <dsp:cNvSpPr/>
      </dsp:nvSpPr>
      <dsp:spPr>
        <a:xfrm>
          <a:off x="0" y="1335258"/>
          <a:ext cx="4985470" cy="1240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err="1"/>
            <a:t>Geen</a:t>
          </a:r>
          <a:r>
            <a:rPr lang="en-US" sz="2000" kern="1200" dirty="0"/>
            <a:t> </a:t>
          </a:r>
          <a:r>
            <a:rPr lang="en-US" sz="2000" kern="1200" dirty="0" err="1"/>
            <a:t>resultaat</a:t>
          </a:r>
          <a:r>
            <a:rPr lang="en-US" sz="2000" kern="1200" dirty="0"/>
            <a:t> </a:t>
          </a:r>
          <a:r>
            <a:rPr lang="en-US" sz="2000" kern="1200" dirty="0" err="1"/>
            <a:t>dan</a:t>
          </a:r>
          <a:r>
            <a:rPr lang="en-US" sz="2000" kern="1200" dirty="0"/>
            <a:t> </a:t>
          </a:r>
          <a:r>
            <a:rPr lang="en-US" sz="2000" kern="1200" dirty="0" err="1"/>
            <a:t>kweek</a:t>
          </a:r>
          <a:r>
            <a:rPr lang="en-US" sz="2000" kern="1200" dirty="0"/>
            <a:t> </a:t>
          </a:r>
          <a:r>
            <a:rPr lang="en-US" sz="2000" kern="1200" dirty="0" err="1"/>
            <a:t>afnemen</a:t>
          </a:r>
          <a:r>
            <a:rPr lang="en-US" sz="2000" kern="1200" dirty="0"/>
            <a:t>: </a:t>
          </a:r>
          <a:r>
            <a:rPr lang="en-US" sz="2000" kern="1200" dirty="0" err="1"/>
            <a:t>vanwege</a:t>
          </a:r>
          <a:r>
            <a:rPr lang="en-US" sz="2000" kern="1200" dirty="0"/>
            <a:t> </a:t>
          </a:r>
          <a:r>
            <a:rPr lang="en-US" sz="2000" kern="1200" dirty="0" err="1"/>
            <a:t>gevoeligheid</a:t>
          </a:r>
          <a:r>
            <a:rPr lang="en-US" sz="2000" kern="1200" dirty="0"/>
            <a:t> </a:t>
          </a:r>
          <a:r>
            <a:rPr lang="en-US" sz="2000" kern="1200" dirty="0" err="1"/>
            <a:t>en</a:t>
          </a:r>
          <a:r>
            <a:rPr lang="en-US" sz="2000" kern="1200" dirty="0"/>
            <a:t> </a:t>
          </a:r>
          <a:r>
            <a:rPr lang="en-US" sz="2000" kern="1200" dirty="0" err="1"/>
            <a:t>resistentie</a:t>
          </a:r>
          <a:r>
            <a:rPr lang="en-US" sz="2000" kern="1200" dirty="0"/>
            <a:t> </a:t>
          </a:r>
          <a:r>
            <a:rPr lang="en-US" sz="2000" kern="1200" dirty="0" err="1"/>
            <a:t>bepaling</a:t>
          </a:r>
          <a:r>
            <a:rPr lang="en-US" sz="2000" kern="1200" dirty="0"/>
            <a:t> (</a:t>
          </a:r>
          <a:r>
            <a:rPr lang="en-US" sz="2000" kern="1200" dirty="0" err="1"/>
            <a:t>pag</a:t>
          </a:r>
          <a:r>
            <a:rPr lang="en-US" sz="2000" kern="1200" dirty="0"/>
            <a:t> 130 </a:t>
          </a:r>
          <a:r>
            <a:rPr lang="en-US" sz="2000" kern="1200" dirty="0" err="1"/>
            <a:t>gmk</a:t>
          </a:r>
          <a:r>
            <a:rPr lang="en-US" sz="2000" kern="1200" dirty="0"/>
            <a:t>)</a:t>
          </a:r>
        </a:p>
      </dsp:txBody>
      <dsp:txXfrm>
        <a:off x="60542" y="1395800"/>
        <a:ext cx="4864386" cy="1119116"/>
      </dsp:txXfrm>
    </dsp:sp>
    <dsp:sp modelId="{08A61E73-4785-45A0-A661-3730C799ABEC}">
      <dsp:nvSpPr>
        <dsp:cNvPr id="0" name=""/>
        <dsp:cNvSpPr/>
      </dsp:nvSpPr>
      <dsp:spPr>
        <a:xfrm>
          <a:off x="0" y="2633058"/>
          <a:ext cx="4985470" cy="1240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err="1"/>
            <a:t>Kruisresistentie</a:t>
          </a:r>
          <a:r>
            <a:rPr lang="en-US" sz="2000" kern="1200" dirty="0">
              <a:sym typeface="Wingdings" panose="05000000000000000000" pitchFamily="2" charset="2"/>
            </a:rPr>
            <a:t></a:t>
          </a:r>
          <a:r>
            <a:rPr lang="en-US" sz="2000" kern="1200" dirty="0"/>
            <a:t> </a:t>
          </a:r>
          <a:r>
            <a:rPr lang="en-US" sz="2000" kern="1200" dirty="0" err="1"/>
            <a:t>ongevoelig</a:t>
          </a:r>
          <a:r>
            <a:rPr lang="en-US" sz="2000" kern="1200" dirty="0"/>
            <a:t> </a:t>
          </a:r>
          <a:r>
            <a:rPr lang="en-US" sz="2000" kern="1200" dirty="0" err="1"/>
            <a:t>voor</a:t>
          </a:r>
          <a:r>
            <a:rPr lang="en-US" sz="2000" kern="1200" dirty="0"/>
            <a:t> ab </a:t>
          </a:r>
          <a:r>
            <a:rPr lang="en-US" sz="2000" kern="1200" dirty="0">
              <a:sym typeface="Wingdings" panose="05000000000000000000" pitchFamily="2" charset="2"/>
            </a:rPr>
            <a:t></a:t>
          </a:r>
          <a:r>
            <a:rPr lang="en-US" sz="2000" kern="1200" dirty="0"/>
            <a:t> </a:t>
          </a:r>
          <a:r>
            <a:rPr lang="en-US" sz="2000" kern="1200" dirty="0" err="1"/>
            <a:t>vaak</a:t>
          </a:r>
          <a:r>
            <a:rPr lang="en-US" sz="2000" kern="1200" dirty="0"/>
            <a:t> </a:t>
          </a:r>
          <a:r>
            <a:rPr lang="en-US" sz="2000" kern="1200" dirty="0" err="1"/>
            <a:t>ook</a:t>
          </a:r>
          <a:r>
            <a:rPr lang="en-US" sz="2000" kern="1200" dirty="0"/>
            <a:t> </a:t>
          </a:r>
          <a:r>
            <a:rPr lang="en-US" sz="2000" kern="1200" dirty="0" err="1"/>
            <a:t>ongevoelig</a:t>
          </a:r>
          <a:r>
            <a:rPr lang="en-US" sz="2000" kern="1200" dirty="0"/>
            <a:t> </a:t>
          </a:r>
          <a:r>
            <a:rPr lang="en-US" sz="2000" kern="1200" dirty="0" err="1"/>
            <a:t>voor</a:t>
          </a:r>
          <a:r>
            <a:rPr lang="en-US" sz="2000" kern="1200" dirty="0"/>
            <a:t> ab </a:t>
          </a:r>
          <a:r>
            <a:rPr lang="en-US" sz="2000" kern="1200" dirty="0" err="1"/>
            <a:t>uit</a:t>
          </a:r>
          <a:r>
            <a:rPr lang="en-US" sz="2000" kern="1200" dirty="0"/>
            <a:t> </a:t>
          </a:r>
          <a:r>
            <a:rPr lang="en-US" sz="2000" kern="1200" dirty="0" err="1"/>
            <a:t>dezelfde</a:t>
          </a:r>
          <a:r>
            <a:rPr lang="en-US" sz="2000" kern="1200" dirty="0"/>
            <a:t> </a:t>
          </a:r>
          <a:r>
            <a:rPr lang="en-US" sz="2000" kern="1200" dirty="0" err="1"/>
            <a:t>groep</a:t>
          </a:r>
          <a:r>
            <a:rPr lang="en-US" sz="2000" kern="1200" dirty="0"/>
            <a:t>.</a:t>
          </a:r>
        </a:p>
      </dsp:txBody>
      <dsp:txXfrm>
        <a:off x="60542" y="2693600"/>
        <a:ext cx="4864386" cy="111911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nl-NL"/>
              <a:t>Klik om stijl te bewerken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013F1483-F062-409B-A6C4-789B41B27AB5}" type="datetimeFigureOut">
              <a:rPr lang="nl-NL" smtClean="0"/>
              <a:t>2-11-2020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8619967-7F9F-4D50-BB41-9A6F34972EA9}" type="slidenum">
              <a:rPr lang="nl-NL" smtClean="0"/>
              <a:t>‹nr.›</a:t>
            </a:fld>
            <a:endParaRPr lang="nl-NL"/>
          </a:p>
        </p:txBody>
      </p:sp>
    </p:spTree>
    <p:extLst>
      <p:ext uri="{BB962C8B-B14F-4D97-AF65-F5344CB8AC3E}">
        <p14:creationId xmlns:p14="http://schemas.microsoft.com/office/powerpoint/2010/main" val="4236174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013F1483-F062-409B-A6C4-789B41B27AB5}" type="datetimeFigureOut">
              <a:rPr lang="nl-NL" smtClean="0"/>
              <a:t>2-11-2020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8619967-7F9F-4D50-BB41-9A6F34972EA9}" type="slidenum">
              <a:rPr lang="nl-NL" smtClean="0"/>
              <a:t>‹nr.›</a:t>
            </a:fld>
            <a:endParaRPr lang="nl-NL"/>
          </a:p>
        </p:txBody>
      </p:sp>
    </p:spTree>
    <p:extLst>
      <p:ext uri="{BB962C8B-B14F-4D97-AF65-F5344CB8AC3E}">
        <p14:creationId xmlns:p14="http://schemas.microsoft.com/office/powerpoint/2010/main" val="1311558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nl-NL"/>
              <a:t>Klik om stijl te bewerken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013F1483-F062-409B-A6C4-789B41B27AB5}" type="datetimeFigureOut">
              <a:rPr lang="nl-NL" smtClean="0"/>
              <a:t>2-11-2020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8619967-7F9F-4D50-BB41-9A6F34972EA9}" type="slidenum">
              <a:rPr lang="nl-NL" smtClean="0"/>
              <a:t>‹nr.›</a:t>
            </a:fld>
            <a:endParaRPr lang="nl-NL"/>
          </a:p>
        </p:txBody>
      </p:sp>
    </p:spTree>
    <p:extLst>
      <p:ext uri="{BB962C8B-B14F-4D97-AF65-F5344CB8AC3E}">
        <p14:creationId xmlns:p14="http://schemas.microsoft.com/office/powerpoint/2010/main" val="4823800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nl-NL"/>
              <a:t>Klik om stijl te bewerken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nl-NL"/>
              <a:t>Klikken om de tekststijl van het model te bewerken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013F1483-F062-409B-A6C4-789B41B27AB5}" type="datetimeFigureOut">
              <a:rPr lang="nl-NL" smtClean="0"/>
              <a:t>2-11-2020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8619967-7F9F-4D50-BB41-9A6F34972EA9}" type="slidenum">
              <a:rPr lang="nl-NL" smtClean="0"/>
              <a:t>‹nr.›</a:t>
            </a:fld>
            <a:endParaRPr lang="nl-NL"/>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7528623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013F1483-F062-409B-A6C4-789B41B27AB5}" type="datetimeFigureOut">
              <a:rPr lang="nl-NL" smtClean="0"/>
              <a:t>2-11-2020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8619967-7F9F-4D50-BB41-9A6F34972EA9}" type="slidenum">
              <a:rPr lang="nl-NL" smtClean="0"/>
              <a:t>‹nr.›</a:t>
            </a:fld>
            <a:endParaRPr lang="nl-NL"/>
          </a:p>
        </p:txBody>
      </p:sp>
    </p:spTree>
    <p:extLst>
      <p:ext uri="{BB962C8B-B14F-4D97-AF65-F5344CB8AC3E}">
        <p14:creationId xmlns:p14="http://schemas.microsoft.com/office/powerpoint/2010/main" val="37147435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a:t>Klik om stijl te bewerken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13F1483-F062-409B-A6C4-789B41B27AB5}" type="datetimeFigureOut">
              <a:rPr lang="nl-NL" smtClean="0"/>
              <a:t>2-11-2020</a:t>
            </a:fld>
            <a:endParaRPr lang="nl-NL"/>
          </a:p>
        </p:txBody>
      </p:sp>
      <p:sp>
        <p:nvSpPr>
          <p:cNvPr id="4"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8619967-7F9F-4D50-BB41-9A6F34972EA9}" type="slidenum">
              <a:rPr lang="nl-NL" smtClean="0"/>
              <a:t>‹nr.›</a:t>
            </a:fld>
            <a:endParaRPr lang="nl-NL"/>
          </a:p>
        </p:txBody>
      </p:sp>
    </p:spTree>
    <p:extLst>
      <p:ext uri="{BB962C8B-B14F-4D97-AF65-F5344CB8AC3E}">
        <p14:creationId xmlns:p14="http://schemas.microsoft.com/office/powerpoint/2010/main" val="32685564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a:t>Klik om stijl te bewerken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13F1483-F062-409B-A6C4-789B41B27AB5}" type="datetimeFigureOut">
              <a:rPr lang="nl-NL" smtClean="0"/>
              <a:t>2-11-2020</a:t>
            </a:fld>
            <a:endParaRPr lang="nl-NL"/>
          </a:p>
        </p:txBody>
      </p:sp>
      <p:sp>
        <p:nvSpPr>
          <p:cNvPr id="4"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8619967-7F9F-4D50-BB41-9A6F34972EA9}" type="slidenum">
              <a:rPr lang="nl-NL" smtClean="0"/>
              <a:t>‹nr.›</a:t>
            </a:fld>
            <a:endParaRPr lang="nl-NL"/>
          </a:p>
        </p:txBody>
      </p:sp>
    </p:spTree>
    <p:extLst>
      <p:ext uri="{BB962C8B-B14F-4D97-AF65-F5344CB8AC3E}">
        <p14:creationId xmlns:p14="http://schemas.microsoft.com/office/powerpoint/2010/main" val="9823373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nchorCtr="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013F1483-F062-409B-A6C4-789B41B27AB5}" type="datetimeFigureOut">
              <a:rPr lang="nl-NL" smtClean="0"/>
              <a:t>2-11-2020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8619967-7F9F-4D50-BB41-9A6F34972EA9}" type="slidenum">
              <a:rPr lang="nl-NL" smtClean="0"/>
              <a:t>‹nr.›</a:t>
            </a:fld>
            <a:endParaRPr lang="nl-NL"/>
          </a:p>
        </p:txBody>
      </p:sp>
    </p:spTree>
    <p:extLst>
      <p:ext uri="{BB962C8B-B14F-4D97-AF65-F5344CB8AC3E}">
        <p14:creationId xmlns:p14="http://schemas.microsoft.com/office/powerpoint/2010/main" val="7894362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nl-NL"/>
              <a:t>Klik om stijl te bewerken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013F1483-F062-409B-A6C4-789B41B27AB5}" type="datetimeFigureOut">
              <a:rPr lang="nl-NL" smtClean="0"/>
              <a:t>2-11-2020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8619967-7F9F-4D50-BB41-9A6F34972EA9}" type="slidenum">
              <a:rPr lang="nl-NL" smtClean="0"/>
              <a:t>‹nr.›</a:t>
            </a:fld>
            <a:endParaRPr lang="nl-NL"/>
          </a:p>
        </p:txBody>
      </p:sp>
    </p:spTree>
    <p:extLst>
      <p:ext uri="{BB962C8B-B14F-4D97-AF65-F5344CB8AC3E}">
        <p14:creationId xmlns:p14="http://schemas.microsoft.com/office/powerpoint/2010/main" val="4003755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3"/>
          <p:cNvSpPr>
            <a:spLocks noGrp="1"/>
          </p:cNvSpPr>
          <p:nvPr>
            <p:ph type="dt" sz="half" idx="10"/>
          </p:nvPr>
        </p:nvSpPr>
        <p:spPr/>
        <p:txBody>
          <a:bodyPr/>
          <a:lstStyle/>
          <a:p>
            <a:fld id="{013F1483-F062-409B-A6C4-789B41B27AB5}" type="datetimeFigureOut">
              <a:rPr lang="nl-NL" smtClean="0"/>
              <a:t>2-11-2020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8619967-7F9F-4D50-BB41-9A6F34972EA9}" type="slidenum">
              <a:rPr lang="nl-NL" smtClean="0"/>
              <a:t>‹nr.›</a:t>
            </a:fld>
            <a:endParaRPr lang="nl-NL"/>
          </a:p>
        </p:txBody>
      </p:sp>
    </p:spTree>
    <p:extLst>
      <p:ext uri="{BB962C8B-B14F-4D97-AF65-F5344CB8AC3E}">
        <p14:creationId xmlns:p14="http://schemas.microsoft.com/office/powerpoint/2010/main" val="3775218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013F1483-F062-409B-A6C4-789B41B27AB5}" type="datetimeFigureOut">
              <a:rPr lang="nl-NL" smtClean="0"/>
              <a:t>2-11-2020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8619967-7F9F-4D50-BB41-9A6F34972EA9}" type="slidenum">
              <a:rPr lang="nl-NL" smtClean="0"/>
              <a:t>‹nr.›</a:t>
            </a:fld>
            <a:endParaRPr lang="nl-NL"/>
          </a:p>
        </p:txBody>
      </p:sp>
    </p:spTree>
    <p:extLst>
      <p:ext uri="{BB962C8B-B14F-4D97-AF65-F5344CB8AC3E}">
        <p14:creationId xmlns:p14="http://schemas.microsoft.com/office/powerpoint/2010/main" val="696671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013F1483-F062-409B-A6C4-789B41B27AB5}" type="datetimeFigureOut">
              <a:rPr lang="nl-NL" smtClean="0"/>
              <a:t>2-11-2020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8619967-7F9F-4D50-BB41-9A6F34972EA9}" type="slidenum">
              <a:rPr lang="nl-NL" smtClean="0"/>
              <a:t>‹nr.›</a:t>
            </a:fld>
            <a:endParaRPr lang="nl-NL"/>
          </a:p>
        </p:txBody>
      </p:sp>
    </p:spTree>
    <p:extLst>
      <p:ext uri="{BB962C8B-B14F-4D97-AF65-F5344CB8AC3E}">
        <p14:creationId xmlns:p14="http://schemas.microsoft.com/office/powerpoint/2010/main" val="1838284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013F1483-F062-409B-A6C4-789B41B27AB5}" type="datetimeFigureOut">
              <a:rPr lang="nl-NL" smtClean="0"/>
              <a:t>2-11-2020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58619967-7F9F-4D50-BB41-9A6F34972EA9}" type="slidenum">
              <a:rPr lang="nl-NL" smtClean="0"/>
              <a:t>‹nr.›</a:t>
            </a:fld>
            <a:endParaRPr lang="nl-NL"/>
          </a:p>
        </p:txBody>
      </p:sp>
    </p:spTree>
    <p:extLst>
      <p:ext uri="{BB962C8B-B14F-4D97-AF65-F5344CB8AC3E}">
        <p14:creationId xmlns:p14="http://schemas.microsoft.com/office/powerpoint/2010/main" val="3453354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7" name="Date Placeholder 2"/>
          <p:cNvSpPr>
            <a:spLocks noGrp="1"/>
          </p:cNvSpPr>
          <p:nvPr>
            <p:ph type="dt" sz="half" idx="10"/>
          </p:nvPr>
        </p:nvSpPr>
        <p:spPr/>
        <p:txBody>
          <a:bodyPr/>
          <a:lstStyle/>
          <a:p>
            <a:fld id="{013F1483-F062-409B-A6C4-789B41B27AB5}" type="datetimeFigureOut">
              <a:rPr lang="nl-NL" smtClean="0"/>
              <a:t>2-11-2020</a:t>
            </a:fld>
            <a:endParaRPr lang="nl-NL"/>
          </a:p>
        </p:txBody>
      </p:sp>
      <p:sp>
        <p:nvSpPr>
          <p:cNvPr id="5" name="Footer Placeholder 3"/>
          <p:cNvSpPr>
            <a:spLocks noGrp="1"/>
          </p:cNvSpPr>
          <p:nvPr>
            <p:ph type="ftr" sz="quarter" idx="11"/>
          </p:nvPr>
        </p:nvSpPr>
        <p:spPr/>
        <p:txBody>
          <a:bodyPr/>
          <a:lstStyle/>
          <a:p>
            <a:endParaRPr lang="nl-NL"/>
          </a:p>
        </p:txBody>
      </p:sp>
      <p:sp>
        <p:nvSpPr>
          <p:cNvPr id="6" name="Slide Number Placeholder 4"/>
          <p:cNvSpPr>
            <a:spLocks noGrp="1"/>
          </p:cNvSpPr>
          <p:nvPr>
            <p:ph type="sldNum" sz="quarter" idx="12"/>
          </p:nvPr>
        </p:nvSpPr>
        <p:spPr/>
        <p:txBody>
          <a:bodyPr/>
          <a:lstStyle/>
          <a:p>
            <a:fld id="{58619967-7F9F-4D50-BB41-9A6F34972EA9}" type="slidenum">
              <a:rPr lang="nl-NL" smtClean="0"/>
              <a:t>‹nr.›</a:t>
            </a:fld>
            <a:endParaRPr lang="nl-NL"/>
          </a:p>
        </p:txBody>
      </p:sp>
    </p:spTree>
    <p:extLst>
      <p:ext uri="{BB962C8B-B14F-4D97-AF65-F5344CB8AC3E}">
        <p14:creationId xmlns:p14="http://schemas.microsoft.com/office/powerpoint/2010/main" val="183889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13F1483-F062-409B-A6C4-789B41B27AB5}" type="datetimeFigureOut">
              <a:rPr lang="nl-NL" smtClean="0"/>
              <a:t>2-11-2020</a:t>
            </a:fld>
            <a:endParaRPr lang="nl-NL"/>
          </a:p>
        </p:txBody>
      </p:sp>
      <p:sp>
        <p:nvSpPr>
          <p:cNvPr id="5" name="Footer Placeholder 2"/>
          <p:cNvSpPr>
            <a:spLocks noGrp="1"/>
          </p:cNvSpPr>
          <p:nvPr>
            <p:ph type="ftr" sz="quarter" idx="11"/>
          </p:nvPr>
        </p:nvSpPr>
        <p:spPr/>
        <p:txBody>
          <a:bodyPr/>
          <a:lstStyle/>
          <a:p>
            <a:endParaRPr lang="nl-NL"/>
          </a:p>
        </p:txBody>
      </p:sp>
      <p:sp>
        <p:nvSpPr>
          <p:cNvPr id="6" name="Slide Number Placeholder 3"/>
          <p:cNvSpPr>
            <a:spLocks noGrp="1"/>
          </p:cNvSpPr>
          <p:nvPr>
            <p:ph type="sldNum" sz="quarter" idx="12"/>
          </p:nvPr>
        </p:nvSpPr>
        <p:spPr/>
        <p:txBody>
          <a:bodyPr/>
          <a:lstStyle/>
          <a:p>
            <a:fld id="{58619967-7F9F-4D50-BB41-9A6F34972EA9}" type="slidenum">
              <a:rPr lang="nl-NL" smtClean="0"/>
              <a:t>‹nr.›</a:t>
            </a:fld>
            <a:endParaRPr lang="nl-NL"/>
          </a:p>
        </p:txBody>
      </p:sp>
    </p:spTree>
    <p:extLst>
      <p:ext uri="{BB962C8B-B14F-4D97-AF65-F5344CB8AC3E}">
        <p14:creationId xmlns:p14="http://schemas.microsoft.com/office/powerpoint/2010/main" val="3676521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nl-NL"/>
              <a:t>Klik om stijl te bewerken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7" name="Date Placeholder 4"/>
          <p:cNvSpPr>
            <a:spLocks noGrp="1"/>
          </p:cNvSpPr>
          <p:nvPr>
            <p:ph type="dt" sz="half" idx="10"/>
          </p:nvPr>
        </p:nvSpPr>
        <p:spPr/>
        <p:txBody>
          <a:bodyPr/>
          <a:lstStyle/>
          <a:p>
            <a:fld id="{013F1483-F062-409B-A6C4-789B41B27AB5}" type="datetimeFigureOut">
              <a:rPr lang="nl-NL" smtClean="0"/>
              <a:t>2-11-2020</a:t>
            </a:fld>
            <a:endParaRPr lang="nl-NL"/>
          </a:p>
        </p:txBody>
      </p:sp>
      <p:sp>
        <p:nvSpPr>
          <p:cNvPr id="5" name="Footer Placeholder 5"/>
          <p:cNvSpPr>
            <a:spLocks noGrp="1"/>
          </p:cNvSpPr>
          <p:nvPr>
            <p:ph type="ftr" sz="quarter" idx="11"/>
          </p:nvPr>
        </p:nvSpPr>
        <p:spPr/>
        <p:txBody>
          <a:bodyPr/>
          <a:lstStyle/>
          <a:p>
            <a:endParaRPr lang="nl-NL"/>
          </a:p>
        </p:txBody>
      </p:sp>
      <p:sp>
        <p:nvSpPr>
          <p:cNvPr id="6" name="Slide Number Placeholder 6"/>
          <p:cNvSpPr>
            <a:spLocks noGrp="1"/>
          </p:cNvSpPr>
          <p:nvPr>
            <p:ph type="sldNum" sz="quarter" idx="12"/>
          </p:nvPr>
        </p:nvSpPr>
        <p:spPr/>
        <p:txBody>
          <a:bodyPr/>
          <a:lstStyle/>
          <a:p>
            <a:fld id="{58619967-7F9F-4D50-BB41-9A6F34972EA9}" type="slidenum">
              <a:rPr lang="nl-NL" smtClean="0"/>
              <a:t>‹nr.›</a:t>
            </a:fld>
            <a:endParaRPr lang="nl-NL"/>
          </a:p>
        </p:txBody>
      </p:sp>
    </p:spTree>
    <p:extLst>
      <p:ext uri="{BB962C8B-B14F-4D97-AF65-F5344CB8AC3E}">
        <p14:creationId xmlns:p14="http://schemas.microsoft.com/office/powerpoint/2010/main" val="883467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nl-NL"/>
              <a:t>Klik om stijl te bewerken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013F1483-F062-409B-A6C4-789B41B27AB5}" type="datetimeFigureOut">
              <a:rPr lang="nl-NL" smtClean="0"/>
              <a:t>2-11-2020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8619967-7F9F-4D50-BB41-9A6F34972EA9}" type="slidenum">
              <a:rPr lang="nl-NL" smtClean="0"/>
              <a:t>‹nr.›</a:t>
            </a:fld>
            <a:endParaRPr lang="nl-NL"/>
          </a:p>
        </p:txBody>
      </p:sp>
    </p:spTree>
    <p:extLst>
      <p:ext uri="{BB962C8B-B14F-4D97-AF65-F5344CB8AC3E}">
        <p14:creationId xmlns:p14="http://schemas.microsoft.com/office/powerpoint/2010/main" val="2147105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nl-NL"/>
              <a:t>Klik om stijl te bewerken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13F1483-F062-409B-A6C4-789B41B27AB5}" type="datetimeFigureOut">
              <a:rPr lang="nl-NL" smtClean="0"/>
              <a:t>2-11-2020</a:t>
            </a:fld>
            <a:endParaRPr lang="nl-NL"/>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nl-NL"/>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8619967-7F9F-4D50-BB41-9A6F34972EA9}" type="slidenum">
              <a:rPr lang="nl-NL" smtClean="0"/>
              <a:t>‹nr.›</a:t>
            </a:fld>
            <a:endParaRPr lang="nl-NL"/>
          </a:p>
        </p:txBody>
      </p:sp>
    </p:spTree>
    <p:extLst>
      <p:ext uri="{BB962C8B-B14F-4D97-AF65-F5344CB8AC3E}">
        <p14:creationId xmlns:p14="http://schemas.microsoft.com/office/powerpoint/2010/main" val="1838866066"/>
      </p:ext>
    </p:extLst>
  </p:cSld>
  <p:clrMap bg1="dk1" tx1="lt1" bg2="dk2" tx2="lt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 id="2147483807" r:id="rId12"/>
    <p:sldLayoutId id="2147483808" r:id="rId13"/>
    <p:sldLayoutId id="2147483809" r:id="rId14"/>
    <p:sldLayoutId id="2147483810" r:id="rId15"/>
    <p:sldLayoutId id="2147483811" r:id="rId16"/>
    <p:sldLayoutId id="2147483812"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7.jpeg"/><Relationship Id="rId7" Type="http://schemas.openxmlformats.org/officeDocument/2006/relationships/diagramColors" Target="../diagrams/colors1.xml"/><Relationship Id="rId2" Type="http://schemas.openxmlformats.org/officeDocument/2006/relationships/image" Target="../media/image1.jpeg"/><Relationship Id="rId1" Type="http://schemas.openxmlformats.org/officeDocument/2006/relationships/slideLayout" Target="../slideLayouts/slideLayout9.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9.xml"/><Relationship Id="rId1" Type="http://schemas.openxmlformats.org/officeDocument/2006/relationships/video" Target="https://www.youtube.com/embed/TJFWo_utkaE?feature=oembed"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87D9A7-C31C-4F5A-B29B-9F06367E72D9}"/>
              </a:ext>
            </a:extLst>
          </p:cNvPr>
          <p:cNvSpPr>
            <a:spLocks noGrp="1"/>
          </p:cNvSpPr>
          <p:nvPr>
            <p:ph type="ctrTitle"/>
          </p:nvPr>
        </p:nvSpPr>
        <p:spPr>
          <a:xfrm>
            <a:off x="7385967" y="1325880"/>
            <a:ext cx="4158334" cy="3066507"/>
          </a:xfrm>
        </p:spPr>
        <p:txBody>
          <a:bodyPr>
            <a:normAutofit/>
          </a:bodyPr>
          <a:lstStyle/>
          <a:p>
            <a:r>
              <a:rPr lang="nl-NL" sz="3400" dirty="0">
                <a:solidFill>
                  <a:schemeClr val="accent4">
                    <a:lumMod val="50000"/>
                  </a:schemeClr>
                </a:solidFill>
              </a:rPr>
              <a:t>Geneesmiddelen</a:t>
            </a:r>
            <a:r>
              <a:rPr lang="nl-NL" sz="3400" dirty="0">
                <a:solidFill>
                  <a:srgbClr val="EBEBEB"/>
                </a:solidFill>
              </a:rPr>
              <a:t> </a:t>
            </a:r>
          </a:p>
        </p:txBody>
      </p:sp>
      <p:sp>
        <p:nvSpPr>
          <p:cNvPr id="3" name="Ondertitel 2">
            <a:extLst>
              <a:ext uri="{FF2B5EF4-FFF2-40B4-BE49-F238E27FC236}">
                <a16:creationId xmlns:a16="http://schemas.microsoft.com/office/drawing/2014/main" id="{D98C1ED6-517F-4FCD-B8DE-FD1A2C2F58C6}"/>
              </a:ext>
            </a:extLst>
          </p:cNvPr>
          <p:cNvSpPr>
            <a:spLocks noGrp="1"/>
          </p:cNvSpPr>
          <p:nvPr>
            <p:ph type="subTitle" idx="1"/>
          </p:nvPr>
        </p:nvSpPr>
        <p:spPr>
          <a:xfrm>
            <a:off x="7385967" y="4588329"/>
            <a:ext cx="4158334" cy="1621508"/>
          </a:xfrm>
        </p:spPr>
        <p:txBody>
          <a:bodyPr>
            <a:normAutofit/>
          </a:bodyPr>
          <a:lstStyle/>
          <a:p>
            <a:r>
              <a:rPr lang="nl-NL" sz="1800" dirty="0">
                <a:solidFill>
                  <a:schemeClr val="accent4">
                    <a:lumMod val="50000"/>
                  </a:schemeClr>
                </a:solidFill>
              </a:rPr>
              <a:t>Bij infectieziekten</a:t>
            </a:r>
          </a:p>
        </p:txBody>
      </p:sp>
      <p:pic>
        <p:nvPicPr>
          <p:cNvPr id="1028" name="Picture 4" descr="Antibiotica wel of niet afmaken? | Thuisarts">
            <a:extLst>
              <a:ext uri="{FF2B5EF4-FFF2-40B4-BE49-F238E27FC236}">
                <a16:creationId xmlns:a16="http://schemas.microsoft.com/office/drawing/2014/main" id="{95168E9F-90AF-4384-8791-69ED7A7F9AC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43854" y="1609644"/>
            <a:ext cx="5450557" cy="3638246"/>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7333380"/>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 2">
            <a:extLst>
              <a:ext uri="{FF2B5EF4-FFF2-40B4-BE49-F238E27FC236}">
                <a16:creationId xmlns:a16="http://schemas.microsoft.com/office/drawing/2014/main" id="{67CA81AF-8E7E-497A-A326-4F208674B460}"/>
              </a:ext>
            </a:extLst>
          </p:cNvPr>
          <p:cNvGraphicFramePr>
            <a:graphicFrameLocks noGrp="1"/>
          </p:cNvGraphicFramePr>
          <p:nvPr>
            <p:extLst>
              <p:ext uri="{D42A27DB-BD31-4B8C-83A1-F6EECF244321}">
                <p14:modId xmlns:p14="http://schemas.microsoft.com/office/powerpoint/2010/main" val="2850571712"/>
              </p:ext>
            </p:extLst>
          </p:nvPr>
        </p:nvGraphicFramePr>
        <p:xfrm>
          <a:off x="1553592" y="887767"/>
          <a:ext cx="9419208" cy="5296118"/>
        </p:xfrm>
        <a:graphic>
          <a:graphicData uri="http://schemas.openxmlformats.org/drawingml/2006/table">
            <a:tbl>
              <a:tblPr firstRow="1" firstCol="1" bandRow="1">
                <a:tableStyleId>{5C22544A-7EE6-4342-B048-85BDC9FD1C3A}</a:tableStyleId>
              </a:tblPr>
              <a:tblGrid>
                <a:gridCol w="4399879">
                  <a:extLst>
                    <a:ext uri="{9D8B030D-6E8A-4147-A177-3AD203B41FA5}">
                      <a16:colId xmlns:a16="http://schemas.microsoft.com/office/drawing/2014/main" val="3894768398"/>
                    </a:ext>
                  </a:extLst>
                </a:gridCol>
                <a:gridCol w="2465111">
                  <a:extLst>
                    <a:ext uri="{9D8B030D-6E8A-4147-A177-3AD203B41FA5}">
                      <a16:colId xmlns:a16="http://schemas.microsoft.com/office/drawing/2014/main" val="2746235228"/>
                    </a:ext>
                  </a:extLst>
                </a:gridCol>
                <a:gridCol w="2554218">
                  <a:extLst>
                    <a:ext uri="{9D8B030D-6E8A-4147-A177-3AD203B41FA5}">
                      <a16:colId xmlns:a16="http://schemas.microsoft.com/office/drawing/2014/main" val="1409840005"/>
                    </a:ext>
                  </a:extLst>
                </a:gridCol>
              </a:tblGrid>
              <a:tr h="1721427">
                <a:tc>
                  <a:txBody>
                    <a:bodyPr/>
                    <a:lstStyle/>
                    <a:p>
                      <a:pPr>
                        <a:lnSpc>
                          <a:spcPct val="107000"/>
                        </a:lnSpc>
                        <a:spcAft>
                          <a:spcPts val="0"/>
                        </a:spcAft>
                      </a:pPr>
                      <a:r>
                        <a:rPr lang="nl-NL" sz="1800" dirty="0">
                          <a:effectLst/>
                          <a:latin typeface="Calibri" panose="020F0502020204030204" pitchFamily="34" charset="0"/>
                          <a:cs typeface="Calibri" panose="020F0502020204030204" pitchFamily="34" charset="0"/>
                        </a:rPr>
                        <a:t>Bacteriële infectie</a:t>
                      </a:r>
                    </a:p>
                    <a:p>
                      <a:pPr>
                        <a:lnSpc>
                          <a:spcPct val="107000"/>
                        </a:lnSpc>
                        <a:spcAft>
                          <a:spcPts val="0"/>
                        </a:spcAft>
                      </a:pPr>
                      <a:endParaRPr lang="nl-NL" sz="1800" dirty="0">
                        <a:effectLst/>
                        <a:latin typeface="Calibri" panose="020F0502020204030204" pitchFamily="34" charset="0"/>
                        <a:cs typeface="Calibri" panose="020F0502020204030204" pitchFamily="34" charset="0"/>
                      </a:endParaRPr>
                    </a:p>
                    <a:p>
                      <a:pPr>
                        <a:lnSpc>
                          <a:spcPct val="107000"/>
                        </a:lnSpc>
                        <a:spcAft>
                          <a:spcPts val="0"/>
                        </a:spcAft>
                      </a:pPr>
                      <a:r>
                        <a:rPr lang="nl-NL" sz="1800" dirty="0">
                          <a:effectLst/>
                          <a:latin typeface="Calibri" panose="020F0502020204030204" pitchFamily="34" charset="0"/>
                          <a:ea typeface="Calibri" panose="020F0502020204030204" pitchFamily="34" charset="0"/>
                          <a:cs typeface="Calibri" panose="020F0502020204030204" pitchFamily="34" charset="0"/>
                        </a:rPr>
                        <a:t>Bacteriedodend</a:t>
                      </a:r>
                      <a:r>
                        <a:rPr lang="nl-NL" sz="1800" dirty="0">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 bactericide</a:t>
                      </a:r>
                    </a:p>
                    <a:p>
                      <a:pPr>
                        <a:lnSpc>
                          <a:spcPct val="107000"/>
                        </a:lnSpc>
                        <a:spcAft>
                          <a:spcPts val="0"/>
                        </a:spcAft>
                      </a:pPr>
                      <a:endParaRPr lang="nl-NL" sz="1800" dirty="0">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endParaRPr>
                    </a:p>
                    <a:p>
                      <a:pPr>
                        <a:lnSpc>
                          <a:spcPct val="107000"/>
                        </a:lnSpc>
                        <a:spcAft>
                          <a:spcPts val="0"/>
                        </a:spcAft>
                      </a:pPr>
                      <a:r>
                        <a:rPr lang="nl-NL" sz="1800" dirty="0" err="1">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Bacteriegroeiremmend</a:t>
                      </a:r>
                      <a:r>
                        <a:rPr lang="nl-NL" sz="1800" dirty="0">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 bacteriostatisch</a:t>
                      </a:r>
                      <a:endParaRPr lang="nl-NL"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107000"/>
                        </a:lnSpc>
                        <a:spcAft>
                          <a:spcPts val="0"/>
                        </a:spcAft>
                      </a:pPr>
                      <a:r>
                        <a:rPr lang="nl-NL" sz="1800" dirty="0">
                          <a:effectLst/>
                          <a:latin typeface="Calibri" panose="020F0502020204030204" pitchFamily="34" charset="0"/>
                          <a:cs typeface="Calibri" panose="020F0502020204030204" pitchFamily="34" charset="0"/>
                        </a:rPr>
                        <a:t>Antibiotica: groepen ingedeeld: penicilline, cefalosporinen, </a:t>
                      </a:r>
                      <a:r>
                        <a:rPr lang="nl-NL" sz="1800" dirty="0" err="1">
                          <a:effectLst/>
                          <a:latin typeface="Calibri" panose="020F0502020204030204" pitchFamily="34" charset="0"/>
                          <a:cs typeface="Calibri" panose="020F0502020204030204" pitchFamily="34" charset="0"/>
                        </a:rPr>
                        <a:t>tetracycline,macroliden</a:t>
                      </a:r>
                      <a:r>
                        <a:rPr lang="nl-NL" sz="1800" dirty="0">
                          <a:effectLst/>
                          <a:latin typeface="Calibri" panose="020F0502020204030204" pitchFamily="34" charset="0"/>
                          <a:cs typeface="Calibri" panose="020F0502020204030204" pitchFamily="34" charset="0"/>
                        </a:rPr>
                        <a:t>, </a:t>
                      </a:r>
                      <a:r>
                        <a:rPr lang="nl-NL" sz="1800" dirty="0" err="1">
                          <a:effectLst/>
                          <a:latin typeface="Calibri" panose="020F0502020204030204" pitchFamily="34" charset="0"/>
                          <a:cs typeface="Calibri" panose="020F0502020204030204" pitchFamily="34" charset="0"/>
                        </a:rPr>
                        <a:t>fluorochinolonen</a:t>
                      </a:r>
                      <a:r>
                        <a:rPr lang="nl-NL" sz="1800" dirty="0">
                          <a:effectLst/>
                          <a:latin typeface="Calibri" panose="020F0502020204030204" pitchFamily="34" charset="0"/>
                          <a:cs typeface="Calibri" panose="020F0502020204030204" pitchFamily="34" charset="0"/>
                        </a:rPr>
                        <a:t>, aminoglycosiden </a:t>
                      </a:r>
                      <a:endParaRPr lang="nl-NL"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107000"/>
                        </a:lnSpc>
                        <a:spcAft>
                          <a:spcPts val="0"/>
                        </a:spcAft>
                      </a:pPr>
                      <a:r>
                        <a:rPr lang="nl-NL" sz="1800" dirty="0">
                          <a:effectLst/>
                          <a:latin typeface="Calibri" panose="020F0502020204030204" pitchFamily="34" charset="0"/>
                          <a:cs typeface="Calibri" panose="020F0502020204030204" pitchFamily="34" charset="0"/>
                        </a:rPr>
                        <a:t>Blaasontsteking</a:t>
                      </a:r>
                      <a:br>
                        <a:rPr lang="nl-NL" sz="1800" dirty="0">
                          <a:effectLst/>
                          <a:latin typeface="Calibri" panose="020F0502020204030204" pitchFamily="34" charset="0"/>
                          <a:cs typeface="Calibri" panose="020F0502020204030204" pitchFamily="34" charset="0"/>
                        </a:rPr>
                      </a:br>
                      <a:r>
                        <a:rPr lang="nl-NL" sz="1800" dirty="0">
                          <a:effectLst/>
                          <a:latin typeface="Calibri" panose="020F0502020204030204" pitchFamily="34" charset="0"/>
                          <a:cs typeface="Calibri" panose="020F0502020204030204" pitchFamily="34" charset="0"/>
                        </a:rPr>
                        <a:t>longontsteking </a:t>
                      </a:r>
                      <a:br>
                        <a:rPr lang="nl-NL" sz="1800" dirty="0">
                          <a:effectLst/>
                          <a:latin typeface="Calibri" panose="020F0502020204030204" pitchFamily="34" charset="0"/>
                          <a:cs typeface="Calibri" panose="020F0502020204030204" pitchFamily="34" charset="0"/>
                        </a:rPr>
                      </a:br>
                      <a:r>
                        <a:rPr lang="nl-NL" sz="1800" dirty="0" err="1">
                          <a:effectLst/>
                          <a:latin typeface="Calibri" panose="020F0502020204030204" pitchFamily="34" charset="0"/>
                          <a:cs typeface="Calibri" panose="020F0502020204030204" pitchFamily="34" charset="0"/>
                        </a:rPr>
                        <a:t>etc</a:t>
                      </a:r>
                      <a:endParaRPr lang="nl-NL"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457112094"/>
                  </a:ext>
                </a:extLst>
              </a:tr>
              <a:tr h="861368">
                <a:tc>
                  <a:txBody>
                    <a:bodyPr/>
                    <a:lstStyle/>
                    <a:p>
                      <a:pPr>
                        <a:lnSpc>
                          <a:spcPct val="107000"/>
                        </a:lnSpc>
                        <a:spcAft>
                          <a:spcPts val="0"/>
                        </a:spcAft>
                      </a:pPr>
                      <a:r>
                        <a:rPr lang="nl-NL" sz="1800" dirty="0">
                          <a:effectLst/>
                          <a:latin typeface="Calibri" panose="020F0502020204030204" pitchFamily="34" charset="0"/>
                          <a:cs typeface="Calibri" panose="020F0502020204030204" pitchFamily="34" charset="0"/>
                        </a:rPr>
                        <a:t>Virale infectie</a:t>
                      </a:r>
                      <a:endParaRPr lang="nl-NL"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107000"/>
                        </a:lnSpc>
                        <a:spcAft>
                          <a:spcPts val="0"/>
                        </a:spcAft>
                      </a:pPr>
                      <a:r>
                        <a:rPr lang="nl-NL" sz="1800">
                          <a:effectLst/>
                          <a:latin typeface="Calibri" panose="020F0502020204030204" pitchFamily="34" charset="0"/>
                          <a:cs typeface="Calibri" panose="020F0502020204030204" pitchFamily="34" charset="0"/>
                        </a:rPr>
                        <a:t>virusstatica</a:t>
                      </a:r>
                      <a:endParaRPr lang="nl-NL"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107000"/>
                        </a:lnSpc>
                        <a:spcAft>
                          <a:spcPts val="0"/>
                        </a:spcAft>
                      </a:pPr>
                      <a:r>
                        <a:rPr lang="nl-NL" sz="1800" dirty="0">
                          <a:effectLst/>
                          <a:latin typeface="Calibri" panose="020F0502020204030204" pitchFamily="34" charset="0"/>
                          <a:cs typeface="Calibri" panose="020F0502020204030204" pitchFamily="34" charset="0"/>
                        </a:rPr>
                        <a:t>herpes</a:t>
                      </a:r>
                      <a:endParaRPr lang="nl-NL"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231327832"/>
                  </a:ext>
                </a:extLst>
              </a:tr>
              <a:tr h="813180">
                <a:tc>
                  <a:txBody>
                    <a:bodyPr/>
                    <a:lstStyle/>
                    <a:p>
                      <a:pPr>
                        <a:lnSpc>
                          <a:spcPct val="107000"/>
                        </a:lnSpc>
                        <a:spcAft>
                          <a:spcPts val="0"/>
                        </a:spcAft>
                      </a:pPr>
                      <a:r>
                        <a:rPr lang="nl-NL" sz="1800">
                          <a:effectLst/>
                          <a:latin typeface="Calibri" panose="020F0502020204030204" pitchFamily="34" charset="0"/>
                          <a:cs typeface="Calibri" panose="020F0502020204030204" pitchFamily="34" charset="0"/>
                        </a:rPr>
                        <a:t>Schimmelinfectie</a:t>
                      </a:r>
                      <a:endParaRPr lang="nl-NL"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107000"/>
                        </a:lnSpc>
                        <a:spcAft>
                          <a:spcPts val="0"/>
                        </a:spcAft>
                      </a:pPr>
                      <a:r>
                        <a:rPr lang="nl-NL" sz="1800">
                          <a:effectLst/>
                          <a:latin typeface="Calibri" panose="020F0502020204030204" pitchFamily="34" charset="0"/>
                          <a:cs typeface="Calibri" panose="020F0502020204030204" pitchFamily="34" charset="0"/>
                        </a:rPr>
                        <a:t>antimycotica</a:t>
                      </a:r>
                      <a:endParaRPr lang="nl-NL"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107000"/>
                        </a:lnSpc>
                        <a:spcAft>
                          <a:spcPts val="0"/>
                        </a:spcAft>
                      </a:pPr>
                      <a:r>
                        <a:rPr lang="nl-NL" sz="1800" dirty="0">
                          <a:effectLst/>
                          <a:latin typeface="Calibri" panose="020F0502020204030204" pitchFamily="34" charset="0"/>
                          <a:cs typeface="Calibri" panose="020F0502020204030204" pitchFamily="34" charset="0"/>
                        </a:rPr>
                        <a:t>Slijmvliezen, huid, vagina</a:t>
                      </a:r>
                      <a:endParaRPr lang="nl-NL"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4207371759"/>
                  </a:ext>
                </a:extLst>
              </a:tr>
              <a:tr h="1026694">
                <a:tc>
                  <a:txBody>
                    <a:bodyPr/>
                    <a:lstStyle/>
                    <a:p>
                      <a:pPr>
                        <a:lnSpc>
                          <a:spcPct val="107000"/>
                        </a:lnSpc>
                        <a:spcAft>
                          <a:spcPts val="0"/>
                        </a:spcAft>
                      </a:pPr>
                      <a:r>
                        <a:rPr lang="nl-NL" sz="1800">
                          <a:effectLst/>
                          <a:latin typeface="Calibri" panose="020F0502020204030204" pitchFamily="34" charset="0"/>
                          <a:cs typeface="Calibri" panose="020F0502020204030204" pitchFamily="34" charset="0"/>
                        </a:rPr>
                        <a:t>Protozoa</a:t>
                      </a:r>
                      <a:endParaRPr lang="nl-NL"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107000"/>
                        </a:lnSpc>
                        <a:spcAft>
                          <a:spcPts val="0"/>
                        </a:spcAft>
                      </a:pPr>
                      <a:r>
                        <a:rPr lang="nl-NL" sz="1800">
                          <a:effectLst/>
                          <a:latin typeface="Calibri" panose="020F0502020204030204" pitchFamily="34" charset="0"/>
                          <a:cs typeface="Calibri" panose="020F0502020204030204" pitchFamily="34" charset="0"/>
                        </a:rPr>
                        <a:t>antiprotozair</a:t>
                      </a:r>
                      <a:endParaRPr lang="nl-NL"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107000"/>
                        </a:lnSpc>
                        <a:spcAft>
                          <a:spcPts val="0"/>
                        </a:spcAft>
                      </a:pPr>
                      <a:r>
                        <a:rPr lang="nl-NL" sz="1800" dirty="0">
                          <a:effectLst/>
                          <a:latin typeface="Calibri" panose="020F0502020204030204" pitchFamily="34" charset="0"/>
                          <a:cs typeface="Calibri" panose="020F0502020204030204" pitchFamily="34" charset="0"/>
                        </a:rPr>
                        <a:t>Darminfectie, vaginale infectie(trichomonas vaginalis)</a:t>
                      </a:r>
                      <a:endParaRPr lang="nl-NL"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080756806"/>
                  </a:ext>
                </a:extLst>
              </a:tr>
              <a:tr h="846911">
                <a:tc>
                  <a:txBody>
                    <a:bodyPr/>
                    <a:lstStyle/>
                    <a:p>
                      <a:pPr>
                        <a:lnSpc>
                          <a:spcPct val="107000"/>
                        </a:lnSpc>
                        <a:spcAft>
                          <a:spcPts val="0"/>
                        </a:spcAft>
                      </a:pPr>
                      <a:r>
                        <a:rPr lang="nl-NL" sz="1800">
                          <a:effectLst/>
                          <a:latin typeface="Calibri" panose="020F0502020204030204" pitchFamily="34" charset="0"/>
                          <a:cs typeface="Calibri" panose="020F0502020204030204" pitchFamily="34" charset="0"/>
                        </a:rPr>
                        <a:t>wormen</a:t>
                      </a:r>
                      <a:endParaRPr lang="nl-NL"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107000"/>
                        </a:lnSpc>
                        <a:spcAft>
                          <a:spcPts val="0"/>
                        </a:spcAft>
                      </a:pPr>
                      <a:r>
                        <a:rPr lang="nl-NL" sz="1800">
                          <a:effectLst/>
                          <a:latin typeface="Calibri" panose="020F0502020204030204" pitchFamily="34" charset="0"/>
                          <a:cs typeface="Calibri" panose="020F0502020204030204" pitchFamily="34" charset="0"/>
                        </a:rPr>
                        <a:t> </a:t>
                      </a:r>
                      <a:endParaRPr lang="nl-NL"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107000"/>
                        </a:lnSpc>
                        <a:spcAft>
                          <a:spcPts val="0"/>
                        </a:spcAft>
                      </a:pPr>
                      <a:r>
                        <a:rPr lang="nl-NL" sz="1800" dirty="0">
                          <a:effectLst/>
                          <a:latin typeface="Calibri" panose="020F0502020204030204" pitchFamily="34" charset="0"/>
                          <a:cs typeface="Calibri" panose="020F0502020204030204" pitchFamily="34" charset="0"/>
                        </a:rPr>
                        <a:t>aarsmade, lintworm</a:t>
                      </a:r>
                      <a:endParaRPr lang="nl-NL"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499681618"/>
                  </a:ext>
                </a:extLst>
              </a:tr>
            </a:tbl>
          </a:graphicData>
        </a:graphic>
      </p:graphicFrame>
    </p:spTree>
    <p:extLst>
      <p:ext uri="{BB962C8B-B14F-4D97-AF65-F5344CB8AC3E}">
        <p14:creationId xmlns:p14="http://schemas.microsoft.com/office/powerpoint/2010/main" val="2489448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6C9C4E-EE12-4600-BAD0-09EA674B8D92}"/>
              </a:ext>
            </a:extLst>
          </p:cNvPr>
          <p:cNvSpPr>
            <a:spLocks noGrp="1"/>
          </p:cNvSpPr>
          <p:nvPr>
            <p:ph type="title"/>
          </p:nvPr>
        </p:nvSpPr>
        <p:spPr/>
        <p:txBody>
          <a:bodyPr/>
          <a:lstStyle/>
          <a:p>
            <a:r>
              <a:rPr lang="nl-NL" dirty="0"/>
              <a:t>Wanneer antibiotica? </a:t>
            </a:r>
          </a:p>
        </p:txBody>
      </p:sp>
      <p:sp>
        <p:nvSpPr>
          <p:cNvPr id="3" name="Tijdelijke aanduiding voor inhoud 2">
            <a:extLst>
              <a:ext uri="{FF2B5EF4-FFF2-40B4-BE49-F238E27FC236}">
                <a16:creationId xmlns:a16="http://schemas.microsoft.com/office/drawing/2014/main" id="{6306A943-9130-4E79-8B9B-B0474B406A89}"/>
              </a:ext>
            </a:extLst>
          </p:cNvPr>
          <p:cNvSpPr>
            <a:spLocks noGrp="1"/>
          </p:cNvSpPr>
          <p:nvPr>
            <p:ph sz="half" idx="1"/>
          </p:nvPr>
        </p:nvSpPr>
        <p:spPr/>
        <p:txBody>
          <a:bodyPr>
            <a:normAutofit fontScale="85000" lnSpcReduction="20000"/>
          </a:bodyPr>
          <a:lstStyle/>
          <a:p>
            <a:pPr marL="0" indent="0">
              <a:buNone/>
            </a:pPr>
            <a:r>
              <a:rPr lang="nl-NL" sz="3300" dirty="0"/>
              <a:t>Alleen bij bacteriële infectie!</a:t>
            </a:r>
          </a:p>
          <a:p>
            <a:pPr marL="0" indent="0">
              <a:buNone/>
            </a:pPr>
            <a:br>
              <a:rPr lang="nl-NL" dirty="0"/>
            </a:br>
            <a:r>
              <a:rPr lang="nl-NL" dirty="0"/>
              <a:t>Niet bij virale infecties (zoals griep en verkoudheid)</a:t>
            </a:r>
          </a:p>
          <a:p>
            <a:pPr marL="0" indent="0">
              <a:buNone/>
            </a:pPr>
            <a:br>
              <a:rPr lang="nl-NL" dirty="0"/>
            </a:br>
            <a:r>
              <a:rPr lang="nl-NL" dirty="0"/>
              <a:t>Bijv.</a:t>
            </a:r>
          </a:p>
          <a:p>
            <a:pPr marL="0" indent="0">
              <a:buNone/>
            </a:pPr>
            <a:r>
              <a:rPr lang="nl-NL" dirty="0"/>
              <a:t>Wanneer het eigen afweersysteem het  niet zelf kan bestrijden</a:t>
            </a:r>
          </a:p>
          <a:p>
            <a:pPr marL="0" indent="0">
              <a:buNone/>
            </a:pPr>
            <a:endParaRPr lang="nl-NL" dirty="0"/>
          </a:p>
          <a:p>
            <a:pPr marL="0" indent="0">
              <a:buNone/>
            </a:pPr>
            <a:r>
              <a:rPr lang="nl-NL" dirty="0"/>
              <a:t>Bij kwetsbare (risico) groepen</a:t>
            </a:r>
            <a:br>
              <a:rPr lang="nl-NL" dirty="0"/>
            </a:br>
            <a:endParaRPr lang="nl-NL" dirty="0"/>
          </a:p>
        </p:txBody>
      </p:sp>
      <p:sp>
        <p:nvSpPr>
          <p:cNvPr id="4" name="Tijdelijke aanduiding voor inhoud 3">
            <a:extLst>
              <a:ext uri="{FF2B5EF4-FFF2-40B4-BE49-F238E27FC236}">
                <a16:creationId xmlns:a16="http://schemas.microsoft.com/office/drawing/2014/main" id="{D85A0911-D8F3-4F1A-8D25-C7B84E55002A}"/>
              </a:ext>
            </a:extLst>
          </p:cNvPr>
          <p:cNvSpPr>
            <a:spLocks noGrp="1"/>
          </p:cNvSpPr>
          <p:nvPr>
            <p:ph sz="half" idx="2"/>
          </p:nvPr>
        </p:nvSpPr>
        <p:spPr/>
        <p:txBody>
          <a:bodyPr>
            <a:normAutofit fontScale="85000" lnSpcReduction="20000"/>
          </a:bodyPr>
          <a:lstStyle/>
          <a:p>
            <a:r>
              <a:rPr lang="nl-NL" sz="2100" b="1" dirty="0">
                <a:solidFill>
                  <a:schemeClr val="bg1"/>
                </a:solidFill>
              </a:rPr>
              <a:t>Voorbeelden van infecties die het lichaam vaak zelf kan bestrijden</a:t>
            </a:r>
          </a:p>
          <a:p>
            <a:pPr marL="361950" lvl="1" indent="-361950" defTabSz="913905">
              <a:buFont typeface="Wingdings" panose="05000000000000000000" pitchFamily="2" charset="2"/>
              <a:buChar char="§"/>
              <a:defRPr/>
            </a:pPr>
            <a:r>
              <a:rPr lang="nl-NL" sz="2400" dirty="0">
                <a:latin typeface="Calibri" panose="020F0502020204030204" pitchFamily="34" charset="0"/>
                <a:cs typeface="Geneva" pitchFamily="29" charset="-128"/>
              </a:rPr>
              <a:t>Blaasontsteking bij vrouwen: uit een onderzoek blijkt dat 2 op de 3 vrouwen met een blaasontsteking opknapt zónder antibiotica</a:t>
            </a:r>
          </a:p>
          <a:p>
            <a:pPr marL="361950" lvl="1" indent="-361950" defTabSz="913905">
              <a:buFont typeface="Wingdings" panose="05000000000000000000" pitchFamily="2" charset="2"/>
              <a:buChar char="§"/>
              <a:defRPr/>
            </a:pPr>
            <a:r>
              <a:rPr lang="nl-NL" sz="2400" dirty="0">
                <a:latin typeface="Calibri" panose="020F0502020204030204" pitchFamily="34" charset="0"/>
                <a:cs typeface="Geneva" pitchFamily="29" charset="-128"/>
              </a:rPr>
              <a:t>Keelontsteking: wordt meestal door een virus veroorzaakt, maar áls het door een bacterie wordt veroorzaakt maakt het m.b.t. hoe lang je ziek bent nauwelijks uit of je wel of geen antibiotica neemt</a:t>
            </a:r>
          </a:p>
          <a:p>
            <a:pPr marL="361950" lvl="1" indent="-361950" defTabSz="913905">
              <a:buFont typeface="Wingdings" panose="05000000000000000000" pitchFamily="2" charset="2"/>
              <a:buChar char="§"/>
              <a:defRPr/>
            </a:pPr>
            <a:r>
              <a:rPr lang="nl-NL" sz="2400" dirty="0">
                <a:latin typeface="Calibri" panose="020F0502020204030204" pitchFamily="34" charset="0"/>
                <a:cs typeface="Geneva" pitchFamily="29" charset="-128"/>
              </a:rPr>
              <a:t>Bronchitis: antibiotica heeft geen invloed op de duur van de hoestklachten</a:t>
            </a:r>
          </a:p>
          <a:p>
            <a:endParaRPr lang="nl-NL" dirty="0"/>
          </a:p>
        </p:txBody>
      </p:sp>
    </p:spTree>
    <p:extLst>
      <p:ext uri="{BB962C8B-B14F-4D97-AF65-F5344CB8AC3E}">
        <p14:creationId xmlns:p14="http://schemas.microsoft.com/office/powerpoint/2010/main" val="2357055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2050" name="Picture 2" descr="Balthazar | Jet-Black 1">
            <a:extLst>
              <a:ext uri="{FF2B5EF4-FFF2-40B4-BE49-F238E27FC236}">
                <a16:creationId xmlns:a16="http://schemas.microsoft.com/office/drawing/2014/main" id="{100017F7-456A-4B92-89A8-9AB2C85815E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36914" y="2756349"/>
            <a:ext cx="4261089" cy="1427464"/>
          </a:xfrm>
          <a:prstGeom prst="rect">
            <a:avLst/>
          </a:prstGeom>
          <a:noFill/>
          <a:effectLst>
            <a:outerShdw blurRad="50800" dist="38100" dir="5400000" algn="t" rotWithShape="0">
              <a:prstClr val="black">
                <a:alpha val="43000"/>
              </a:prstClr>
            </a:outerShdw>
          </a:effectLst>
          <a:extLst>
            <a:ext uri="{909E8E84-426E-40DD-AFC4-6F175D3DCCD1}">
              <a14:hiddenFill xmlns:a14="http://schemas.microsoft.com/office/drawing/2010/main">
                <a:solidFill>
                  <a:srgbClr val="FFFFFF"/>
                </a:solidFill>
              </a14:hiddenFill>
            </a:ext>
          </a:extLst>
        </p:spPr>
      </p:pic>
      <p:graphicFrame>
        <p:nvGraphicFramePr>
          <p:cNvPr id="2052" name="Tijdelijke aanduiding voor tekst 3">
            <a:extLst>
              <a:ext uri="{FF2B5EF4-FFF2-40B4-BE49-F238E27FC236}">
                <a16:creationId xmlns:a16="http://schemas.microsoft.com/office/drawing/2014/main" id="{4C30F4F6-76B7-43A0-B6BC-22D9C2A1AFA6}"/>
              </a:ext>
            </a:extLst>
          </p:cNvPr>
          <p:cNvGraphicFramePr/>
          <p:nvPr>
            <p:extLst>
              <p:ext uri="{D42A27DB-BD31-4B8C-83A1-F6EECF244321}">
                <p14:modId xmlns:p14="http://schemas.microsoft.com/office/powerpoint/2010/main" val="2283291224"/>
              </p:ext>
            </p:extLst>
          </p:nvPr>
        </p:nvGraphicFramePr>
        <p:xfrm>
          <a:off x="5224005" y="2337683"/>
          <a:ext cx="4985470" cy="391071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206341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B97137-3671-41B4-B506-3F4BA4DCB398}"/>
              </a:ext>
            </a:extLst>
          </p:cNvPr>
          <p:cNvSpPr>
            <a:spLocks noGrp="1"/>
          </p:cNvSpPr>
          <p:nvPr>
            <p:ph type="title"/>
          </p:nvPr>
        </p:nvSpPr>
        <p:spPr>
          <a:xfrm>
            <a:off x="1103312" y="452718"/>
            <a:ext cx="8947522" cy="1400530"/>
          </a:xfrm>
        </p:spPr>
        <p:txBody>
          <a:bodyPr vert="horz" lIns="91440" tIns="45720" rIns="91440" bIns="45720" rtlCol="0" anchor="ctr">
            <a:normAutofit/>
          </a:bodyPr>
          <a:lstStyle/>
          <a:p>
            <a:pPr>
              <a:lnSpc>
                <a:spcPct val="90000"/>
              </a:lnSpc>
            </a:pPr>
            <a:r>
              <a:rPr lang="en-US" sz="2900" b="0" i="0" kern="1200" dirty="0">
                <a:solidFill>
                  <a:srgbClr val="FFFFFF"/>
                </a:solidFill>
                <a:latin typeface="+mj-lt"/>
                <a:ea typeface="+mj-ea"/>
                <a:cs typeface="+mj-cs"/>
              </a:rPr>
              <a:t>Breed-spectrum</a:t>
            </a:r>
            <a:br>
              <a:rPr lang="en-US" sz="2900" b="0" i="0" kern="1200" dirty="0">
                <a:solidFill>
                  <a:srgbClr val="FFFFFF"/>
                </a:solidFill>
                <a:latin typeface="+mj-lt"/>
                <a:ea typeface="+mj-ea"/>
                <a:cs typeface="+mj-cs"/>
              </a:rPr>
            </a:br>
            <a:br>
              <a:rPr lang="en-US" sz="2900" b="0" i="0" kern="1200" dirty="0">
                <a:solidFill>
                  <a:srgbClr val="FFFFFF"/>
                </a:solidFill>
                <a:latin typeface="+mj-lt"/>
                <a:ea typeface="+mj-ea"/>
                <a:cs typeface="+mj-cs"/>
              </a:rPr>
            </a:br>
            <a:r>
              <a:rPr lang="en-US" sz="2900" b="0" i="0" kern="1200" dirty="0" err="1">
                <a:solidFill>
                  <a:srgbClr val="FFFFFF"/>
                </a:solidFill>
                <a:latin typeface="+mj-lt"/>
                <a:ea typeface="+mj-ea"/>
                <a:cs typeface="+mj-cs"/>
              </a:rPr>
              <a:t>smal</a:t>
            </a:r>
            <a:r>
              <a:rPr lang="en-US" sz="2900" b="0" i="0" kern="1200" dirty="0">
                <a:solidFill>
                  <a:srgbClr val="FFFFFF"/>
                </a:solidFill>
                <a:latin typeface="+mj-lt"/>
                <a:ea typeface="+mj-ea"/>
                <a:cs typeface="+mj-cs"/>
              </a:rPr>
              <a:t> spectrum</a:t>
            </a:r>
          </a:p>
        </p:txBody>
      </p:sp>
      <p:sp>
        <p:nvSpPr>
          <p:cNvPr id="4" name="Tijdelijke aanduiding voor tekst 3">
            <a:extLst>
              <a:ext uri="{FF2B5EF4-FFF2-40B4-BE49-F238E27FC236}">
                <a16:creationId xmlns:a16="http://schemas.microsoft.com/office/drawing/2014/main" id="{B46D5A77-9053-4FD7-8CF2-1653B969A52E}"/>
              </a:ext>
            </a:extLst>
          </p:cNvPr>
          <p:cNvSpPr>
            <a:spLocks noGrp="1"/>
          </p:cNvSpPr>
          <p:nvPr>
            <p:ph type="body" sz="half" idx="2"/>
          </p:nvPr>
        </p:nvSpPr>
        <p:spPr>
          <a:xfrm>
            <a:off x="1103312" y="2763520"/>
            <a:ext cx="8946541" cy="3484879"/>
          </a:xfrm>
        </p:spPr>
        <p:txBody>
          <a:bodyPr vert="horz" lIns="91440" tIns="45720" rIns="91440" bIns="45720" rtlCol="0">
            <a:normAutofit/>
          </a:bodyPr>
          <a:lstStyle/>
          <a:p>
            <a:pPr>
              <a:lnSpc>
                <a:spcPct val="90000"/>
              </a:lnSpc>
              <a:buFont typeface="Wingdings 3" charset="2"/>
              <a:buChar char=""/>
            </a:pPr>
            <a:endParaRPr lang="en-US" sz="1500" dirty="0">
              <a:sym typeface="Wingdings" panose="05000000000000000000" pitchFamily="2" charset="2"/>
            </a:endParaRPr>
          </a:p>
        </p:txBody>
      </p:sp>
      <p:graphicFrame>
        <p:nvGraphicFramePr>
          <p:cNvPr id="5" name="Tabel 4">
            <a:extLst>
              <a:ext uri="{FF2B5EF4-FFF2-40B4-BE49-F238E27FC236}">
                <a16:creationId xmlns:a16="http://schemas.microsoft.com/office/drawing/2014/main" id="{848816EB-13B5-4C3E-B0B9-F8A875340707}"/>
              </a:ext>
            </a:extLst>
          </p:cNvPr>
          <p:cNvGraphicFramePr>
            <a:graphicFrameLocks noGrp="1"/>
          </p:cNvGraphicFramePr>
          <p:nvPr>
            <p:extLst>
              <p:ext uri="{D42A27DB-BD31-4B8C-83A1-F6EECF244321}">
                <p14:modId xmlns:p14="http://schemas.microsoft.com/office/powerpoint/2010/main" val="2721561630"/>
              </p:ext>
            </p:extLst>
          </p:nvPr>
        </p:nvGraphicFramePr>
        <p:xfrm>
          <a:off x="1102895" y="1109709"/>
          <a:ext cx="8946958" cy="4759070"/>
        </p:xfrm>
        <a:graphic>
          <a:graphicData uri="http://schemas.openxmlformats.org/drawingml/2006/table">
            <a:tbl>
              <a:tblPr firstRow="1" firstCol="1" bandRow="1">
                <a:tableStyleId>{5C22544A-7EE6-4342-B048-85BDC9FD1C3A}</a:tableStyleId>
              </a:tblPr>
              <a:tblGrid>
                <a:gridCol w="2438502">
                  <a:extLst>
                    <a:ext uri="{9D8B030D-6E8A-4147-A177-3AD203B41FA5}">
                      <a16:colId xmlns:a16="http://schemas.microsoft.com/office/drawing/2014/main" val="643900837"/>
                    </a:ext>
                  </a:extLst>
                </a:gridCol>
                <a:gridCol w="3553617">
                  <a:extLst>
                    <a:ext uri="{9D8B030D-6E8A-4147-A177-3AD203B41FA5}">
                      <a16:colId xmlns:a16="http://schemas.microsoft.com/office/drawing/2014/main" val="1323425800"/>
                    </a:ext>
                  </a:extLst>
                </a:gridCol>
                <a:gridCol w="2954839">
                  <a:extLst>
                    <a:ext uri="{9D8B030D-6E8A-4147-A177-3AD203B41FA5}">
                      <a16:colId xmlns:a16="http://schemas.microsoft.com/office/drawing/2014/main" val="1046519308"/>
                    </a:ext>
                  </a:extLst>
                </a:gridCol>
              </a:tblGrid>
              <a:tr h="1278384">
                <a:tc>
                  <a:txBody>
                    <a:bodyPr/>
                    <a:lstStyle/>
                    <a:p>
                      <a:pPr>
                        <a:lnSpc>
                          <a:spcPct val="107000"/>
                        </a:lnSpc>
                        <a:spcAft>
                          <a:spcPts val="0"/>
                        </a:spcAft>
                      </a:pPr>
                      <a:r>
                        <a:rPr lang="nl-NL" sz="1400" dirty="0">
                          <a:effectLst/>
                        </a:rPr>
                        <a:t> </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l-NL" sz="1400" dirty="0">
                          <a:effectLst/>
                        </a:rPr>
                        <a:t>Breed spectrum: penicillinen, cefalosporinen, </a:t>
                      </a:r>
                      <a:r>
                        <a:rPr lang="nl-NL" sz="1400" dirty="0" err="1">
                          <a:effectLst/>
                        </a:rPr>
                        <a:t>tetracyclinen</a:t>
                      </a:r>
                      <a:r>
                        <a:rPr lang="nl-NL" sz="1400" dirty="0">
                          <a:effectLst/>
                        </a:rPr>
                        <a:t>, </a:t>
                      </a:r>
                      <a:r>
                        <a:rPr lang="nl-NL" sz="1400" dirty="0" err="1">
                          <a:effectLst/>
                        </a:rPr>
                        <a:t>fluorochinolonen</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l-NL" sz="1400" dirty="0">
                          <a:effectLst/>
                        </a:rPr>
                        <a:t>Smal spectrum: penicillinen, macroliden</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52019085"/>
                  </a:ext>
                </a:extLst>
              </a:tr>
              <a:tr h="1126943">
                <a:tc>
                  <a:txBody>
                    <a:bodyPr/>
                    <a:lstStyle/>
                    <a:p>
                      <a:pPr>
                        <a:lnSpc>
                          <a:spcPct val="107000"/>
                        </a:lnSpc>
                        <a:spcAft>
                          <a:spcPts val="0"/>
                        </a:spcAft>
                      </a:pPr>
                      <a:r>
                        <a:rPr lang="nl-NL" sz="1400">
                          <a:effectLst/>
                        </a:rPr>
                        <a:t>nadeel</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l-NL" sz="1200" b="1" dirty="0">
                          <a:effectLst/>
                        </a:rPr>
                        <a:t>Maken geen onderscheid tussen nuttige en ziekmakende bacteriën </a:t>
                      </a:r>
                      <a:endParaRPr lang="nl-NL"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l-NL" sz="1200" b="1">
                          <a:effectLst/>
                        </a:rPr>
                        <a:t>Werkt tegen beperkt aantal soorten bacteriën</a:t>
                      </a:r>
                      <a:endParaRPr lang="nl-NL"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04781311"/>
                  </a:ext>
                </a:extLst>
              </a:tr>
              <a:tr h="884578">
                <a:tc>
                  <a:txBody>
                    <a:bodyPr/>
                    <a:lstStyle/>
                    <a:p>
                      <a:pPr>
                        <a:lnSpc>
                          <a:spcPct val="107000"/>
                        </a:lnSpc>
                        <a:spcAft>
                          <a:spcPts val="0"/>
                        </a:spcAft>
                      </a:pPr>
                      <a:r>
                        <a:rPr lang="nl-NL" sz="1100">
                          <a:effectLst/>
                        </a:rPr>
                        <a:t>gevolg</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l-NL" sz="1200" b="1" dirty="0">
                          <a:effectLst/>
                        </a:rPr>
                        <a:t>Kans op bijwerkingen zoals diarree of schimmelinfectie mond/vagina </a:t>
                      </a:r>
                      <a:endParaRPr lang="nl-NL"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l-NL" sz="1200" b="1">
                          <a:effectLst/>
                        </a:rPr>
                        <a:t>Kans is minder goot dat infectie verdwijnt als met blind start met behandelen</a:t>
                      </a:r>
                      <a:endParaRPr lang="nl-NL"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77554856"/>
                  </a:ext>
                </a:extLst>
              </a:tr>
              <a:tr h="584587">
                <a:tc>
                  <a:txBody>
                    <a:bodyPr/>
                    <a:lstStyle/>
                    <a:p>
                      <a:pPr>
                        <a:lnSpc>
                          <a:spcPct val="107000"/>
                        </a:lnSpc>
                        <a:spcAft>
                          <a:spcPts val="0"/>
                        </a:spcAft>
                      </a:pPr>
                      <a:r>
                        <a:rPr lang="nl-NL" sz="1100">
                          <a:effectLst/>
                        </a:rPr>
                        <a:t>voordeel</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l-NL" sz="1200" b="1" dirty="0">
                          <a:effectLst/>
                        </a:rPr>
                        <a:t>Werkzaam tegen veel verschillende soorten bacteriën </a:t>
                      </a:r>
                      <a:endParaRPr lang="nl-NL"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l-NL" sz="1200" b="1" dirty="0">
                          <a:effectLst/>
                        </a:rPr>
                        <a:t>Minder kans op bijwerkingen en resistentie</a:t>
                      </a:r>
                      <a:endParaRPr lang="nl-NL"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72576536"/>
                  </a:ext>
                </a:extLst>
              </a:tr>
              <a:tr h="884578">
                <a:tc>
                  <a:txBody>
                    <a:bodyPr/>
                    <a:lstStyle/>
                    <a:p>
                      <a:pPr>
                        <a:lnSpc>
                          <a:spcPct val="107000"/>
                        </a:lnSpc>
                        <a:spcAft>
                          <a:spcPts val="0"/>
                        </a:spcAft>
                      </a:pPr>
                      <a:r>
                        <a:rPr lang="nl-NL" sz="1100">
                          <a:effectLst/>
                        </a:rPr>
                        <a:t>gevolg</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l-NL" sz="1200" b="1" dirty="0">
                          <a:effectLst/>
                        </a:rPr>
                        <a:t>Kans is groot dat de infectie verdwijnt als men blind start met een breedspectrum </a:t>
                      </a:r>
                      <a:r>
                        <a:rPr lang="nl-NL" sz="1200" b="1" dirty="0" err="1">
                          <a:effectLst/>
                        </a:rPr>
                        <a:t>ab</a:t>
                      </a:r>
                      <a:endParaRPr lang="nl-NL"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l-NL" sz="1200" b="1" dirty="0">
                          <a:effectLst/>
                        </a:rPr>
                        <a:t> </a:t>
                      </a:r>
                      <a:endParaRPr lang="nl-NL"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19791761"/>
                  </a:ext>
                </a:extLst>
              </a:tr>
            </a:tbl>
          </a:graphicData>
        </a:graphic>
      </p:graphicFrame>
    </p:spTree>
    <p:extLst>
      <p:ext uri="{BB962C8B-B14F-4D97-AF65-F5344CB8AC3E}">
        <p14:creationId xmlns:p14="http://schemas.microsoft.com/office/powerpoint/2010/main" val="104470011"/>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17ED2A-B486-402F-81A5-30800AF0274A}"/>
              </a:ext>
            </a:extLst>
          </p:cNvPr>
          <p:cNvSpPr>
            <a:spLocks noGrp="1"/>
          </p:cNvSpPr>
          <p:nvPr>
            <p:ph type="title"/>
          </p:nvPr>
        </p:nvSpPr>
        <p:spPr>
          <a:xfrm>
            <a:off x="648930" y="629267"/>
            <a:ext cx="9252154" cy="1016654"/>
          </a:xfrm>
        </p:spPr>
        <p:txBody>
          <a:bodyPr vert="horz" lIns="91440" tIns="45720" rIns="91440" bIns="45720" rtlCol="0" anchor="t">
            <a:normAutofit/>
          </a:bodyPr>
          <a:lstStyle/>
          <a:p>
            <a:r>
              <a:rPr lang="en-US" sz="4200" b="1" i="0" kern="1200" dirty="0" err="1">
                <a:solidFill>
                  <a:schemeClr val="accent4">
                    <a:lumMod val="50000"/>
                  </a:schemeClr>
                </a:solidFill>
                <a:latin typeface="+mj-lt"/>
                <a:ea typeface="+mj-ea"/>
                <a:cs typeface="+mj-cs"/>
              </a:rPr>
              <a:t>Resistentie</a:t>
            </a:r>
            <a:endParaRPr lang="en-US" sz="4200" b="1" i="0" kern="1200" dirty="0">
              <a:solidFill>
                <a:schemeClr val="accent4">
                  <a:lumMod val="50000"/>
                </a:schemeClr>
              </a:solidFill>
              <a:latin typeface="+mj-lt"/>
              <a:ea typeface="+mj-ea"/>
              <a:cs typeface="+mj-cs"/>
            </a:endParaRPr>
          </a:p>
        </p:txBody>
      </p:sp>
      <p:sp>
        <p:nvSpPr>
          <p:cNvPr id="4" name="Tijdelijke aanduiding voor tekst 3">
            <a:extLst>
              <a:ext uri="{FF2B5EF4-FFF2-40B4-BE49-F238E27FC236}">
                <a16:creationId xmlns:a16="http://schemas.microsoft.com/office/drawing/2014/main" id="{6BDE3716-E436-4C3F-AE58-E86AB82C515E}"/>
              </a:ext>
            </a:extLst>
          </p:cNvPr>
          <p:cNvSpPr>
            <a:spLocks noGrp="1"/>
          </p:cNvSpPr>
          <p:nvPr>
            <p:ph type="body" sz="half" idx="2"/>
          </p:nvPr>
        </p:nvSpPr>
        <p:spPr>
          <a:xfrm>
            <a:off x="648931" y="2548281"/>
            <a:ext cx="4798612" cy="2887785"/>
          </a:xfrm>
        </p:spPr>
        <p:txBody>
          <a:bodyPr vert="horz" lIns="91440" tIns="45720" rIns="91440" bIns="45720" rtlCol="0">
            <a:normAutofit fontScale="92500"/>
          </a:bodyPr>
          <a:lstStyle/>
          <a:p>
            <a:r>
              <a:rPr lang="en-US" sz="3600" dirty="0" err="1">
                <a:solidFill>
                  <a:schemeClr val="accent4">
                    <a:lumMod val="50000"/>
                  </a:schemeClr>
                </a:solidFill>
                <a:latin typeface="+mn-lt"/>
              </a:rPr>
              <a:t>Bij</a:t>
            </a:r>
            <a:r>
              <a:rPr lang="en-US" sz="3600" dirty="0">
                <a:solidFill>
                  <a:schemeClr val="accent4">
                    <a:lumMod val="50000"/>
                  </a:schemeClr>
                </a:solidFill>
                <a:latin typeface="+mn-lt"/>
              </a:rPr>
              <a:t> </a:t>
            </a:r>
            <a:r>
              <a:rPr lang="en-US" sz="3600" dirty="0" err="1">
                <a:solidFill>
                  <a:schemeClr val="accent4">
                    <a:lumMod val="50000"/>
                  </a:schemeClr>
                </a:solidFill>
                <a:latin typeface="+mn-lt"/>
              </a:rPr>
              <a:t>vroegtijdig</a:t>
            </a:r>
            <a:r>
              <a:rPr lang="en-US" sz="3600" dirty="0">
                <a:solidFill>
                  <a:schemeClr val="accent4">
                    <a:lumMod val="50000"/>
                  </a:schemeClr>
                </a:solidFill>
                <a:latin typeface="+mn-lt"/>
              </a:rPr>
              <a:t> </a:t>
            </a:r>
            <a:r>
              <a:rPr lang="en-US" sz="3600" dirty="0" err="1">
                <a:solidFill>
                  <a:schemeClr val="accent4">
                    <a:lumMod val="50000"/>
                  </a:schemeClr>
                </a:solidFill>
                <a:latin typeface="+mn-lt"/>
              </a:rPr>
              <a:t>stoppen</a:t>
            </a:r>
            <a:r>
              <a:rPr lang="en-US" sz="3600" dirty="0">
                <a:solidFill>
                  <a:schemeClr val="accent4">
                    <a:lumMod val="50000"/>
                  </a:schemeClr>
                </a:solidFill>
                <a:latin typeface="+mn-lt"/>
              </a:rPr>
              <a:t> met de </a:t>
            </a:r>
            <a:r>
              <a:rPr lang="en-US" sz="3600" dirty="0" err="1">
                <a:solidFill>
                  <a:schemeClr val="accent4">
                    <a:lumMod val="50000"/>
                  </a:schemeClr>
                </a:solidFill>
                <a:latin typeface="+mn-lt"/>
              </a:rPr>
              <a:t>kuur</a:t>
            </a:r>
            <a:endParaRPr lang="en-US" sz="3600" dirty="0">
              <a:solidFill>
                <a:schemeClr val="accent4">
                  <a:lumMod val="50000"/>
                </a:schemeClr>
              </a:solidFill>
              <a:latin typeface="+mn-lt"/>
            </a:endParaRPr>
          </a:p>
          <a:p>
            <a:pPr>
              <a:buFont typeface="Wingdings 3" charset="2"/>
              <a:buChar char=""/>
            </a:pPr>
            <a:endParaRPr lang="en-US" sz="3600" dirty="0">
              <a:solidFill>
                <a:schemeClr val="accent4">
                  <a:lumMod val="50000"/>
                </a:schemeClr>
              </a:solidFill>
              <a:latin typeface="+mn-lt"/>
            </a:endParaRPr>
          </a:p>
          <a:p>
            <a:r>
              <a:rPr lang="en-US" sz="3600" dirty="0" err="1">
                <a:solidFill>
                  <a:schemeClr val="accent4">
                    <a:lumMod val="50000"/>
                  </a:schemeClr>
                </a:solidFill>
                <a:latin typeface="+mn-lt"/>
              </a:rPr>
              <a:t>Te</a:t>
            </a:r>
            <a:r>
              <a:rPr lang="en-US" sz="3600" dirty="0">
                <a:solidFill>
                  <a:schemeClr val="accent4">
                    <a:lumMod val="50000"/>
                  </a:schemeClr>
                </a:solidFill>
                <a:latin typeface="+mn-lt"/>
              </a:rPr>
              <a:t> </a:t>
            </a:r>
            <a:r>
              <a:rPr lang="en-US" sz="3600" dirty="0" err="1">
                <a:solidFill>
                  <a:schemeClr val="accent4">
                    <a:lumMod val="50000"/>
                  </a:schemeClr>
                </a:solidFill>
                <a:latin typeface="+mn-lt"/>
              </a:rPr>
              <a:t>snel</a:t>
            </a:r>
            <a:r>
              <a:rPr lang="en-US" sz="3600" dirty="0">
                <a:solidFill>
                  <a:schemeClr val="accent4">
                    <a:lumMod val="50000"/>
                  </a:schemeClr>
                </a:solidFill>
                <a:latin typeface="+mn-lt"/>
              </a:rPr>
              <a:t> </a:t>
            </a:r>
            <a:r>
              <a:rPr lang="en-US" sz="3600" dirty="0" err="1">
                <a:solidFill>
                  <a:schemeClr val="accent4">
                    <a:lumMod val="50000"/>
                  </a:schemeClr>
                </a:solidFill>
                <a:latin typeface="+mn-lt"/>
              </a:rPr>
              <a:t>antibiotica</a:t>
            </a:r>
            <a:r>
              <a:rPr lang="en-US" sz="3600" dirty="0">
                <a:solidFill>
                  <a:schemeClr val="accent4">
                    <a:lumMod val="50000"/>
                  </a:schemeClr>
                </a:solidFill>
                <a:latin typeface="+mn-lt"/>
              </a:rPr>
              <a:t> </a:t>
            </a:r>
            <a:r>
              <a:rPr lang="en-US" sz="3600" dirty="0" err="1">
                <a:solidFill>
                  <a:schemeClr val="accent4">
                    <a:lumMod val="50000"/>
                  </a:schemeClr>
                </a:solidFill>
                <a:latin typeface="+mn-lt"/>
              </a:rPr>
              <a:t>voorschrijven</a:t>
            </a:r>
            <a:endParaRPr lang="en-US" sz="3600" dirty="0">
              <a:solidFill>
                <a:schemeClr val="accent4">
                  <a:lumMod val="50000"/>
                </a:schemeClr>
              </a:solidFill>
              <a:latin typeface="+mn-lt"/>
            </a:endParaRPr>
          </a:p>
        </p:txBody>
      </p:sp>
      <p:pic>
        <p:nvPicPr>
          <p:cNvPr id="5" name="Onlinemedia 4" title="Hoe ontstaat resistentie tegen antibiotica? - Een animatie">
            <a:hlinkClick r:id="" action="ppaction://media"/>
            <a:extLst>
              <a:ext uri="{FF2B5EF4-FFF2-40B4-BE49-F238E27FC236}">
                <a16:creationId xmlns:a16="http://schemas.microsoft.com/office/drawing/2014/main" id="{4E48CC1D-9A7F-4DF5-9A45-FD22B1C577F9}"/>
              </a:ext>
            </a:extLst>
          </p:cNvPr>
          <p:cNvPicPr>
            <a:picLocks noRot="1" noChangeAspect="1"/>
          </p:cNvPicPr>
          <p:nvPr>
            <a:videoFile r:link="rId1"/>
          </p:nvPr>
        </p:nvPicPr>
        <p:blipFill>
          <a:blip r:embed="rId3"/>
          <a:stretch>
            <a:fillRect/>
          </a:stretch>
        </p:blipFill>
        <p:spPr>
          <a:xfrm>
            <a:off x="6091916" y="2846020"/>
            <a:ext cx="5451627" cy="3066540"/>
          </a:xfrm>
          <a:prstGeom prst="rect">
            <a:avLst/>
          </a:prstGeom>
          <a:effectLst/>
        </p:spPr>
      </p:pic>
      <p:pic>
        <p:nvPicPr>
          <p:cNvPr id="3" name="Onlinemedia 2" title="Hoe ontstaat resistentie tegen antibiotica? - Een animatie">
            <a:hlinkClick r:id="" action="ppaction://media"/>
            <a:extLst>
              <a:ext uri="{FF2B5EF4-FFF2-40B4-BE49-F238E27FC236}">
                <a16:creationId xmlns:a16="http://schemas.microsoft.com/office/drawing/2014/main" id="{7D89C3D2-17AF-4DB6-9059-DB5CDD73479E}"/>
              </a:ext>
            </a:extLst>
          </p:cNvPr>
          <p:cNvPicPr>
            <a:picLocks noRot="1" noChangeAspect="1"/>
          </p:cNvPicPr>
          <p:nvPr>
            <a:videoFile r:link="rId1"/>
          </p:nvPr>
        </p:nvPicPr>
        <p:blipFill>
          <a:blip r:embed="rId3"/>
          <a:stretch>
            <a:fillRect/>
          </a:stretch>
        </p:blipFill>
        <p:spPr>
          <a:xfrm>
            <a:off x="5600700" y="2257425"/>
            <a:ext cx="6096000" cy="3429000"/>
          </a:xfrm>
          <a:prstGeom prst="rect">
            <a:avLst/>
          </a:prstGeom>
        </p:spPr>
      </p:pic>
    </p:spTree>
    <p:extLst>
      <p:ext uri="{BB962C8B-B14F-4D97-AF65-F5344CB8AC3E}">
        <p14:creationId xmlns:p14="http://schemas.microsoft.com/office/powerpoint/2010/main" val="258342367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par>
                    <p:cTn id="7" fill="hold">
                      <p:stCondLst>
                        <p:cond delay="indefinite"/>
                      </p:stCondLst>
                      <p:childTnLst>
                        <p:par>
                          <p:cTn id="8" fill="hold">
                            <p:stCondLst>
                              <p:cond delay="0"/>
                            </p:stCondLst>
                            <p:childTnLst>
                              <p:par>
                                <p:cTn id="9" presetID="1" presetClass="mediacall" presetSubtype="0" fill="hold" nodeType="clickEffect">
                                  <p:stCondLst>
                                    <p:cond delay="0"/>
                                  </p:stCondLst>
                                  <p:childTnLst>
                                    <p:cmd type="call" cmd="playFrom(0.0)">
                                      <p:cBhvr>
                                        <p:cTn id="10"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11" fill="hold" display="0">
                  <p:stCondLst>
                    <p:cond delay="indefinite"/>
                  </p:stCondLst>
                </p:cTn>
                <p:tgtEl>
                  <p:spTgt spid="5"/>
                </p:tgtEl>
              </p:cMediaNode>
            </p:video>
            <p:seq concurrent="1" nextAc="seek">
              <p:cTn id="12" restart="whenNotActive" fill="hold" evtFilter="cancelBubble" nodeType="interactiveSeq">
                <p:stCondLst>
                  <p:cond evt="onClick" delay="0">
                    <p:tgtEl>
                      <p:spTgt spid="5"/>
                    </p:tgtEl>
                  </p:cond>
                </p:stCondLst>
                <p:endSync evt="end" delay="0">
                  <p:rtn val="all"/>
                </p:endSync>
                <p:childTnLst>
                  <p:par>
                    <p:cTn id="13" fill="hold">
                      <p:stCondLst>
                        <p:cond delay="0"/>
                      </p:stCondLst>
                      <p:childTnLst>
                        <p:par>
                          <p:cTn id="14" fill="hold">
                            <p:stCondLst>
                              <p:cond delay="0"/>
                            </p:stCondLst>
                            <p:childTnLst>
                              <p:par>
                                <p:cTn id="15" presetID="2" presetClass="mediacall" presetSubtype="0" fill="hold" nodeType="clickEffect">
                                  <p:stCondLst>
                                    <p:cond delay="0"/>
                                  </p:stCondLst>
                                  <p:childTnLst>
                                    <p:cmd type="call" cmd="togglePause">
                                      <p:cBhvr>
                                        <p:cTn id="16" dur="1" fill="hold"/>
                                        <p:tgtEl>
                                          <p:spTgt spid="5"/>
                                        </p:tgtEl>
                                      </p:cBhvr>
                                    </p:cmd>
                                  </p:childTnLst>
                                </p:cTn>
                              </p:par>
                            </p:childTnLst>
                          </p:cTn>
                        </p:par>
                      </p:childTnLst>
                    </p:cTn>
                  </p:par>
                </p:childTnLst>
              </p:cTn>
              <p:nextCondLst>
                <p:cond evt="onClick" delay="0">
                  <p:tgtEl>
                    <p:spTgt spid="5"/>
                  </p:tgtEl>
                </p:cond>
              </p:nextCondLst>
            </p:seq>
            <p:video>
              <p:cMediaNode vol="80000">
                <p:cTn id="17" fill="hold" display="0">
                  <p:stCondLst>
                    <p:cond delay="indefinite"/>
                  </p:stCondLst>
                </p:cTn>
                <p:tgtEl>
                  <p:spTgt spid="3"/>
                </p:tgtEl>
              </p:cMediaNode>
            </p:video>
            <p:seq concurrent="1" nextAc="seek">
              <p:cTn id="18" restart="whenNotActive" fill="hold" evtFilter="cancelBubble" nodeType="interactiveSeq">
                <p:stCondLst>
                  <p:cond evt="onClick" delay="0">
                    <p:tgtEl>
                      <p:spTgt spid="3"/>
                    </p:tgtEl>
                  </p:cond>
                </p:stCondLst>
                <p:endSync evt="end" delay="0">
                  <p:rtn val="all"/>
                </p:endSync>
                <p:childTnLst>
                  <p:par>
                    <p:cTn id="19" fill="hold">
                      <p:stCondLst>
                        <p:cond delay="0"/>
                      </p:stCondLst>
                      <p:childTnLst>
                        <p:par>
                          <p:cTn id="20" fill="hold">
                            <p:stCondLst>
                              <p:cond delay="0"/>
                            </p:stCondLst>
                            <p:childTnLst>
                              <p:par>
                                <p:cTn id="21" presetID="2" presetClass="mediacall" presetSubtype="0" fill="hold" nodeType="clickEffect">
                                  <p:stCondLst>
                                    <p:cond delay="0"/>
                                  </p:stCondLst>
                                  <p:childTnLst>
                                    <p:cmd type="call" cmd="togglePause">
                                      <p:cBhvr>
                                        <p:cTn id="2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D0B424-20F6-4538-9203-6E1F8CF7C359}"/>
              </a:ext>
            </a:extLst>
          </p:cNvPr>
          <p:cNvSpPr>
            <a:spLocks noGrp="1"/>
          </p:cNvSpPr>
          <p:nvPr>
            <p:ph type="title"/>
          </p:nvPr>
        </p:nvSpPr>
        <p:spPr>
          <a:xfrm>
            <a:off x="648930" y="629266"/>
            <a:ext cx="6188190" cy="1622321"/>
          </a:xfrm>
        </p:spPr>
        <p:txBody>
          <a:bodyPr vert="horz" lIns="91440" tIns="45720" rIns="91440" bIns="45720" rtlCol="0" anchor="t">
            <a:normAutofit/>
          </a:bodyPr>
          <a:lstStyle/>
          <a:p>
            <a:r>
              <a:rPr lang="en-US" sz="4200">
                <a:solidFill>
                  <a:srgbClr val="EBEBEB"/>
                </a:solidFill>
              </a:rPr>
              <a:t>Bijwerkingen</a:t>
            </a:r>
            <a:endParaRPr lang="en-US" sz="4200" dirty="0">
              <a:solidFill>
                <a:srgbClr val="EBEBEB"/>
              </a:solidFill>
            </a:endParaRPr>
          </a:p>
        </p:txBody>
      </p:sp>
      <p:pic>
        <p:nvPicPr>
          <p:cNvPr id="6" name="Tijdelijke aanduiding voor afbeelding 5" descr="Afbeelding met person, tatoeage, dragen, hoed&#10;&#10;Automatisch gegenereerde beschrijving">
            <a:extLst>
              <a:ext uri="{FF2B5EF4-FFF2-40B4-BE49-F238E27FC236}">
                <a16:creationId xmlns:a16="http://schemas.microsoft.com/office/drawing/2014/main" id="{133E55A6-5AA7-43DE-90E4-B4CB925F262D}"/>
              </a:ext>
            </a:extLst>
          </p:cNvPr>
          <p:cNvPicPr>
            <a:picLocks noGrp="1" noChangeAspect="1"/>
          </p:cNvPicPr>
          <p:nvPr>
            <p:ph type="pic" idx="1"/>
          </p:nvPr>
        </p:nvPicPr>
        <p:blipFill rotWithShape="1">
          <a:blip r:embed="rId3">
            <a:extLst>
              <a:ext uri="{28A0092B-C50C-407E-A947-70E740481C1C}">
                <a14:useLocalDpi xmlns:a14="http://schemas.microsoft.com/office/drawing/2010/main" val="0"/>
              </a:ext>
            </a:extLst>
          </a:blip>
          <a:srcRect l="26993" r="26993"/>
          <a:stretch/>
        </p:blipFill>
        <p:spPr>
          <a:custGeom>
            <a:avLst/>
            <a:gdLst/>
            <a:ahLst/>
            <a:cxnLst/>
            <a:rect l="l" t="t" r="r" b="b"/>
            <a:pathLst>
              <a:path w="4963245" h="6858001">
                <a:moveTo>
                  <a:pt x="1177" y="0"/>
                </a:moveTo>
                <a:lnTo>
                  <a:pt x="1344715" y="0"/>
                </a:lnTo>
                <a:lnTo>
                  <a:pt x="1344715" y="1"/>
                </a:lnTo>
                <a:lnTo>
                  <a:pt x="4963245" y="1"/>
                </a:lnTo>
                <a:lnTo>
                  <a:pt x="4963244" y="6858001"/>
                </a:lnTo>
                <a:lnTo>
                  <a:pt x="900697" y="6858001"/>
                </a:lnTo>
                <a:lnTo>
                  <a:pt x="900697" y="6858000"/>
                </a:lnTo>
                <a:lnTo>
                  <a:pt x="0" y="6858000"/>
                </a:lnTo>
                <a:lnTo>
                  <a:pt x="5883" y="6817538"/>
                </a:lnTo>
                <a:lnTo>
                  <a:pt x="23196" y="6698894"/>
                </a:lnTo>
                <a:lnTo>
                  <a:pt x="35299" y="6612483"/>
                </a:lnTo>
                <a:lnTo>
                  <a:pt x="48073" y="6509613"/>
                </a:lnTo>
                <a:lnTo>
                  <a:pt x="63369" y="6387541"/>
                </a:lnTo>
                <a:lnTo>
                  <a:pt x="79506" y="6252438"/>
                </a:lnTo>
                <a:lnTo>
                  <a:pt x="96483" y="6100191"/>
                </a:lnTo>
                <a:lnTo>
                  <a:pt x="114469" y="5934227"/>
                </a:lnTo>
                <a:lnTo>
                  <a:pt x="132454" y="5753862"/>
                </a:lnTo>
                <a:lnTo>
                  <a:pt x="150776" y="5561838"/>
                </a:lnTo>
                <a:lnTo>
                  <a:pt x="167753" y="5354726"/>
                </a:lnTo>
                <a:lnTo>
                  <a:pt x="184058" y="5138013"/>
                </a:lnTo>
                <a:lnTo>
                  <a:pt x="198849" y="4908956"/>
                </a:lnTo>
                <a:lnTo>
                  <a:pt x="212969" y="4670298"/>
                </a:lnTo>
                <a:lnTo>
                  <a:pt x="226248" y="4421352"/>
                </a:lnTo>
                <a:lnTo>
                  <a:pt x="230955" y="4293793"/>
                </a:lnTo>
                <a:lnTo>
                  <a:pt x="236165" y="4163492"/>
                </a:lnTo>
                <a:lnTo>
                  <a:pt x="241040" y="4031133"/>
                </a:lnTo>
                <a:lnTo>
                  <a:pt x="244234" y="3898087"/>
                </a:lnTo>
                <a:lnTo>
                  <a:pt x="247091" y="3762299"/>
                </a:lnTo>
                <a:lnTo>
                  <a:pt x="250117" y="3625139"/>
                </a:lnTo>
                <a:lnTo>
                  <a:pt x="252134" y="3485236"/>
                </a:lnTo>
                <a:lnTo>
                  <a:pt x="252134" y="3343961"/>
                </a:lnTo>
                <a:lnTo>
                  <a:pt x="253142" y="3201315"/>
                </a:lnTo>
                <a:lnTo>
                  <a:pt x="252134" y="3057297"/>
                </a:lnTo>
                <a:lnTo>
                  <a:pt x="250117" y="2911221"/>
                </a:lnTo>
                <a:lnTo>
                  <a:pt x="248268" y="2765146"/>
                </a:lnTo>
                <a:lnTo>
                  <a:pt x="244234" y="2617013"/>
                </a:lnTo>
                <a:lnTo>
                  <a:pt x="240032" y="2467509"/>
                </a:lnTo>
                <a:lnTo>
                  <a:pt x="235157" y="2318004"/>
                </a:lnTo>
                <a:lnTo>
                  <a:pt x="228266" y="2167128"/>
                </a:lnTo>
                <a:lnTo>
                  <a:pt x="220029" y="2014881"/>
                </a:lnTo>
                <a:lnTo>
                  <a:pt x="212129" y="1861947"/>
                </a:lnTo>
                <a:lnTo>
                  <a:pt x="202044" y="1709014"/>
                </a:lnTo>
                <a:lnTo>
                  <a:pt x="189941" y="1554023"/>
                </a:lnTo>
                <a:lnTo>
                  <a:pt x="177839" y="1401090"/>
                </a:lnTo>
                <a:lnTo>
                  <a:pt x="163887" y="1245413"/>
                </a:lnTo>
                <a:lnTo>
                  <a:pt x="148591" y="1089051"/>
                </a:lnTo>
                <a:lnTo>
                  <a:pt x="132455" y="934746"/>
                </a:lnTo>
                <a:lnTo>
                  <a:pt x="113629" y="778383"/>
                </a:lnTo>
                <a:lnTo>
                  <a:pt x="93458" y="622707"/>
                </a:lnTo>
                <a:lnTo>
                  <a:pt x="73455" y="466344"/>
                </a:lnTo>
                <a:lnTo>
                  <a:pt x="50091" y="310668"/>
                </a:lnTo>
                <a:lnTo>
                  <a:pt x="26222" y="155677"/>
                </a:lnTo>
                <a:close/>
              </a:path>
            </a:pathLst>
          </a:custGeom>
        </p:spPr>
      </p:pic>
      <p:sp>
        <p:nvSpPr>
          <p:cNvPr id="4" name="Tijdelijke aanduiding voor tekst 3">
            <a:extLst>
              <a:ext uri="{FF2B5EF4-FFF2-40B4-BE49-F238E27FC236}">
                <a16:creationId xmlns:a16="http://schemas.microsoft.com/office/drawing/2014/main" id="{6B877F72-0B36-4F1D-AAD9-C6A1E53BC2B8}"/>
              </a:ext>
            </a:extLst>
          </p:cNvPr>
          <p:cNvSpPr>
            <a:spLocks noGrp="1"/>
          </p:cNvSpPr>
          <p:nvPr>
            <p:ph type="body" sz="half" idx="2"/>
          </p:nvPr>
        </p:nvSpPr>
        <p:spPr>
          <a:xfrm>
            <a:off x="648930" y="2438400"/>
            <a:ext cx="6188189" cy="3785419"/>
          </a:xfrm>
        </p:spPr>
        <p:txBody>
          <a:bodyPr vert="horz" lIns="91440" tIns="45720" rIns="91440" bIns="45720" rtlCol="0">
            <a:normAutofit/>
          </a:bodyPr>
          <a:lstStyle/>
          <a:p>
            <a:pPr>
              <a:buFont typeface="Wingdings 3" charset="2"/>
              <a:buChar char=""/>
            </a:pPr>
            <a:r>
              <a:rPr lang="en-US" sz="2400" dirty="0" err="1">
                <a:solidFill>
                  <a:srgbClr val="FFFFFF"/>
                </a:solidFill>
              </a:rPr>
              <a:t>Overgevoeligheid</a:t>
            </a:r>
            <a:r>
              <a:rPr lang="en-US" sz="2400" dirty="0">
                <a:solidFill>
                  <a:srgbClr val="FFFFFF"/>
                </a:solidFill>
              </a:rPr>
              <a:t> </a:t>
            </a:r>
            <a:r>
              <a:rPr lang="en-US" sz="2400" dirty="0">
                <a:solidFill>
                  <a:srgbClr val="FFFFFF"/>
                </a:solidFill>
                <a:sym typeface="Wingdings" panose="05000000000000000000" pitchFamily="2" charset="2"/>
              </a:rPr>
              <a:t></a:t>
            </a:r>
            <a:r>
              <a:rPr lang="en-US" sz="2000" dirty="0" err="1">
                <a:solidFill>
                  <a:srgbClr val="FFFFFF"/>
                </a:solidFill>
                <a:sym typeface="Wingdings" panose="05000000000000000000" pitchFamily="2" charset="2"/>
              </a:rPr>
              <a:t>huiduitslag</a:t>
            </a:r>
            <a:br>
              <a:rPr lang="en-US" sz="2000" dirty="0">
                <a:solidFill>
                  <a:srgbClr val="FFFFFF"/>
                </a:solidFill>
                <a:sym typeface="Wingdings" panose="05000000000000000000" pitchFamily="2" charset="2"/>
              </a:rPr>
            </a:br>
            <a:r>
              <a:rPr lang="en-US" sz="2000" dirty="0">
                <a:solidFill>
                  <a:srgbClr val="FFFFFF"/>
                </a:solidFill>
                <a:sym typeface="Wingdings" panose="05000000000000000000" pitchFamily="2" charset="2"/>
              </a:rPr>
              <a:t>			                           </a:t>
            </a:r>
            <a:r>
              <a:rPr lang="en-US" sz="2000" dirty="0" err="1">
                <a:solidFill>
                  <a:srgbClr val="FFFFFF"/>
                </a:solidFill>
                <a:sym typeface="Wingdings" panose="05000000000000000000" pitchFamily="2" charset="2"/>
              </a:rPr>
              <a:t>jeuk</a:t>
            </a:r>
            <a:br>
              <a:rPr lang="en-US" sz="2000" dirty="0">
                <a:solidFill>
                  <a:srgbClr val="FFFFFF"/>
                </a:solidFill>
                <a:sym typeface="Wingdings" panose="05000000000000000000" pitchFamily="2" charset="2"/>
              </a:rPr>
            </a:br>
            <a:r>
              <a:rPr lang="en-US" sz="2000" dirty="0">
                <a:solidFill>
                  <a:srgbClr val="FFFFFF"/>
                </a:solidFill>
                <a:sym typeface="Wingdings" panose="05000000000000000000" pitchFamily="2" charset="2"/>
              </a:rPr>
              <a:t>			                           </a:t>
            </a:r>
            <a:r>
              <a:rPr lang="en-US" sz="2000" dirty="0" err="1">
                <a:solidFill>
                  <a:srgbClr val="FFFFFF"/>
                </a:solidFill>
                <a:sym typeface="Wingdings" panose="05000000000000000000" pitchFamily="2" charset="2"/>
              </a:rPr>
              <a:t>benauwdheid</a:t>
            </a:r>
            <a:br>
              <a:rPr lang="en-US" sz="2000" dirty="0">
                <a:solidFill>
                  <a:srgbClr val="FFFFFF"/>
                </a:solidFill>
                <a:sym typeface="Wingdings" panose="05000000000000000000" pitchFamily="2" charset="2"/>
              </a:rPr>
            </a:br>
            <a:r>
              <a:rPr lang="en-US" sz="2000" dirty="0">
                <a:solidFill>
                  <a:srgbClr val="FFFFFF"/>
                </a:solidFill>
                <a:sym typeface="Wingdings" panose="05000000000000000000" pitchFamily="2" charset="2"/>
              </a:rPr>
              <a:t>			                           </a:t>
            </a:r>
            <a:r>
              <a:rPr lang="en-US" sz="2000" dirty="0" err="1">
                <a:solidFill>
                  <a:srgbClr val="FFFFFF"/>
                </a:solidFill>
                <a:sym typeface="Wingdings" panose="05000000000000000000" pitchFamily="2" charset="2"/>
              </a:rPr>
              <a:t>anafylactische</a:t>
            </a:r>
            <a:r>
              <a:rPr lang="en-US" sz="2000" dirty="0">
                <a:solidFill>
                  <a:srgbClr val="FFFFFF"/>
                </a:solidFill>
                <a:sym typeface="Wingdings" panose="05000000000000000000" pitchFamily="2" charset="2"/>
              </a:rPr>
              <a:t>          								 </a:t>
            </a:r>
            <a:r>
              <a:rPr lang="en-US" sz="2000" dirty="0" err="1">
                <a:solidFill>
                  <a:srgbClr val="FFFFFF"/>
                </a:solidFill>
                <a:sym typeface="Wingdings" panose="05000000000000000000" pitchFamily="2" charset="2"/>
              </a:rPr>
              <a:t>reactie</a:t>
            </a:r>
            <a:r>
              <a:rPr lang="en-US" sz="2000" dirty="0">
                <a:solidFill>
                  <a:srgbClr val="FFFFFF"/>
                </a:solidFill>
                <a:sym typeface="Wingdings" panose="05000000000000000000" pitchFamily="2" charset="2"/>
              </a:rPr>
              <a:t>/shock</a:t>
            </a:r>
          </a:p>
          <a:p>
            <a:pPr>
              <a:buFont typeface="Wingdings 3" charset="2"/>
              <a:buChar char=""/>
            </a:pPr>
            <a:endParaRPr lang="en-US" sz="2000" dirty="0">
              <a:solidFill>
                <a:srgbClr val="FFFFFF"/>
              </a:solidFill>
              <a:sym typeface="Wingdings" panose="05000000000000000000" pitchFamily="2" charset="2"/>
            </a:endParaRPr>
          </a:p>
          <a:p>
            <a:pPr>
              <a:buFont typeface="Wingdings 3" charset="2"/>
              <a:buChar char=""/>
            </a:pPr>
            <a:r>
              <a:rPr lang="en-US" sz="2000" dirty="0">
                <a:solidFill>
                  <a:srgbClr val="FFFFFF"/>
                </a:solidFill>
                <a:sym typeface="Wingdings" panose="05000000000000000000" pitchFamily="2" charset="2"/>
              </a:rPr>
              <a:t>= </a:t>
            </a:r>
            <a:r>
              <a:rPr lang="en-US" sz="2000" dirty="0" err="1">
                <a:solidFill>
                  <a:srgbClr val="FFFFFF"/>
                </a:solidFill>
                <a:sym typeface="Wingdings" panose="05000000000000000000" pitchFamily="2" charset="2"/>
              </a:rPr>
              <a:t>verworven</a:t>
            </a:r>
            <a:r>
              <a:rPr lang="en-US" sz="2000" dirty="0">
                <a:solidFill>
                  <a:srgbClr val="FFFFFF"/>
                </a:solidFill>
                <a:sym typeface="Wingdings" panose="05000000000000000000" pitchFamily="2" charset="2"/>
              </a:rPr>
              <a:t>!!!</a:t>
            </a:r>
            <a:endParaRPr lang="en-US" sz="2000" dirty="0">
              <a:solidFill>
                <a:srgbClr val="FFFFFF"/>
              </a:solidFill>
            </a:endParaRPr>
          </a:p>
          <a:p>
            <a:pPr>
              <a:buFont typeface="Wingdings 3" charset="2"/>
              <a:buChar char=""/>
            </a:pPr>
            <a:endParaRPr lang="en-US" dirty="0">
              <a:solidFill>
                <a:srgbClr val="FFFFFF"/>
              </a:solidFill>
            </a:endParaRPr>
          </a:p>
        </p:txBody>
      </p:sp>
    </p:spTree>
    <p:extLst>
      <p:ext uri="{BB962C8B-B14F-4D97-AF65-F5344CB8AC3E}">
        <p14:creationId xmlns:p14="http://schemas.microsoft.com/office/powerpoint/2010/main" val="568036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AA2811-074E-4304-A084-C9AF70C08B16}"/>
              </a:ext>
            </a:extLst>
          </p:cNvPr>
          <p:cNvSpPr>
            <a:spLocks noGrp="1"/>
          </p:cNvSpPr>
          <p:nvPr>
            <p:ph type="title"/>
          </p:nvPr>
        </p:nvSpPr>
        <p:spPr>
          <a:xfrm>
            <a:off x="648930" y="629266"/>
            <a:ext cx="3322912" cy="1641987"/>
          </a:xfrm>
        </p:spPr>
        <p:txBody>
          <a:bodyPr vert="horz" lIns="91440" tIns="45720" rIns="91440" bIns="45720" rtlCol="0" anchor="t">
            <a:normAutofit/>
          </a:bodyPr>
          <a:lstStyle/>
          <a:p>
            <a:r>
              <a:rPr lang="en-US" sz="4200"/>
              <a:t>Chronisch gebruik</a:t>
            </a:r>
          </a:p>
        </p:txBody>
      </p:sp>
      <p:sp>
        <p:nvSpPr>
          <p:cNvPr id="4" name="Tijdelijke aanduiding voor tekst 3">
            <a:extLst>
              <a:ext uri="{FF2B5EF4-FFF2-40B4-BE49-F238E27FC236}">
                <a16:creationId xmlns:a16="http://schemas.microsoft.com/office/drawing/2014/main" id="{ADCAA073-5BBA-4EE9-92FB-2AD220F6AF2C}"/>
              </a:ext>
            </a:extLst>
          </p:cNvPr>
          <p:cNvSpPr>
            <a:spLocks noGrp="1"/>
          </p:cNvSpPr>
          <p:nvPr>
            <p:ph type="body" sz="half" idx="2"/>
          </p:nvPr>
        </p:nvSpPr>
        <p:spPr>
          <a:xfrm>
            <a:off x="647701" y="2438401"/>
            <a:ext cx="3324141" cy="3809998"/>
          </a:xfrm>
        </p:spPr>
        <p:txBody>
          <a:bodyPr vert="horz" lIns="91440" tIns="45720" rIns="91440" bIns="45720" rtlCol="0">
            <a:normAutofit/>
          </a:bodyPr>
          <a:lstStyle/>
          <a:p>
            <a:pPr>
              <a:buFont typeface="Wingdings 3" charset="2"/>
              <a:buChar char=""/>
            </a:pPr>
            <a:r>
              <a:rPr lang="en-US" dirty="0" err="1"/>
              <a:t>Patienten</a:t>
            </a:r>
            <a:r>
              <a:rPr lang="en-US" dirty="0"/>
              <a:t> met </a:t>
            </a:r>
            <a:r>
              <a:rPr lang="en-US" dirty="0" err="1"/>
              <a:t>verhoogd</a:t>
            </a:r>
            <a:r>
              <a:rPr lang="en-US" dirty="0"/>
              <a:t> </a:t>
            </a:r>
            <a:r>
              <a:rPr lang="en-US" dirty="0" err="1"/>
              <a:t>infectierisico</a:t>
            </a:r>
            <a:r>
              <a:rPr lang="en-US" dirty="0"/>
              <a:t> </a:t>
            </a:r>
          </a:p>
          <a:p>
            <a:pPr>
              <a:buFont typeface="Wingdings 3" charset="2"/>
              <a:buChar char=""/>
            </a:pPr>
            <a:r>
              <a:rPr lang="en-US" dirty="0" err="1"/>
              <a:t>Bv</a:t>
            </a:r>
            <a:r>
              <a:rPr lang="en-US" dirty="0"/>
              <a:t>:   </a:t>
            </a:r>
            <a:r>
              <a:rPr lang="en-US" dirty="0" err="1"/>
              <a:t>wondroos</a:t>
            </a:r>
            <a:r>
              <a:rPr lang="en-US" dirty="0"/>
              <a:t> en </a:t>
            </a:r>
            <a:r>
              <a:rPr lang="en-US" dirty="0" err="1"/>
              <a:t>luchtweginfecties</a:t>
            </a:r>
            <a:r>
              <a:rPr lang="en-US" dirty="0"/>
              <a:t>, </a:t>
            </a:r>
            <a:r>
              <a:rPr lang="en-US" dirty="0" err="1"/>
              <a:t>terugkerende</a:t>
            </a:r>
            <a:r>
              <a:rPr lang="en-US" dirty="0"/>
              <a:t> </a:t>
            </a:r>
            <a:r>
              <a:rPr lang="en-US" dirty="0" err="1"/>
              <a:t>blaasontsteking</a:t>
            </a:r>
            <a:r>
              <a:rPr lang="en-US" dirty="0"/>
              <a:t> </a:t>
            </a:r>
          </a:p>
          <a:p>
            <a:pPr>
              <a:buFont typeface="Wingdings 3" charset="2"/>
              <a:buChar char=""/>
            </a:pPr>
            <a:endParaRPr lang="en-US" dirty="0"/>
          </a:p>
        </p:txBody>
      </p:sp>
      <p:pic>
        <p:nvPicPr>
          <p:cNvPr id="6146" name="Picture 2" descr="Ik heb wondroos | Thuisarts">
            <a:extLst>
              <a:ext uri="{FF2B5EF4-FFF2-40B4-BE49-F238E27FC236}">
                <a16:creationId xmlns:a16="http://schemas.microsoft.com/office/drawing/2014/main" id="{BE8B5B03-5587-4EAD-ADEF-D78C1B4A203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5748" r="2279"/>
          <a:stretch/>
        </p:blipFill>
        <p:spPr bwMode="auto">
          <a:xfrm>
            <a:off x="4619544" y="609601"/>
            <a:ext cx="6924756" cy="5638797"/>
          </a:xfrm>
          <a:prstGeom prst="rect">
            <a:avLst/>
          </a:prstGeom>
          <a:noFill/>
          <a:effectLst>
            <a:outerShdw blurRad="50800" dist="38100" dir="5400000" algn="t" rotWithShape="0">
              <a:prstClr val="black">
                <a:alpha val="43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6695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26F161-9B20-4B63-B8DB-6DCB66FF31B6}"/>
              </a:ext>
            </a:extLst>
          </p:cNvPr>
          <p:cNvSpPr>
            <a:spLocks noGrp="1"/>
          </p:cNvSpPr>
          <p:nvPr>
            <p:ph type="title"/>
          </p:nvPr>
        </p:nvSpPr>
        <p:spPr>
          <a:xfrm>
            <a:off x="648930" y="629267"/>
            <a:ext cx="9252154" cy="1016654"/>
          </a:xfrm>
        </p:spPr>
        <p:txBody>
          <a:bodyPr vert="horz" lIns="91440" tIns="45720" rIns="91440" bIns="45720" rtlCol="0" anchor="t">
            <a:normAutofit/>
          </a:bodyPr>
          <a:lstStyle/>
          <a:p>
            <a:r>
              <a:rPr lang="en-US" sz="4200" b="0" i="0" kern="1200" dirty="0" err="1">
                <a:solidFill>
                  <a:schemeClr val="accent4">
                    <a:lumMod val="50000"/>
                  </a:schemeClr>
                </a:solidFill>
                <a:latin typeface="+mj-lt"/>
                <a:ea typeface="+mj-ea"/>
                <a:cs typeface="+mj-cs"/>
              </a:rPr>
              <a:t>Preventief</a:t>
            </a:r>
            <a:r>
              <a:rPr lang="en-US" sz="4200" b="0" i="0" kern="1200" dirty="0">
                <a:solidFill>
                  <a:schemeClr val="accent4">
                    <a:lumMod val="50000"/>
                  </a:schemeClr>
                </a:solidFill>
                <a:latin typeface="+mj-lt"/>
                <a:ea typeface="+mj-ea"/>
                <a:cs typeface="+mj-cs"/>
              </a:rPr>
              <a:t> </a:t>
            </a:r>
            <a:r>
              <a:rPr lang="en-US" sz="4200" b="0" i="0" kern="1200" dirty="0" err="1">
                <a:solidFill>
                  <a:schemeClr val="accent4">
                    <a:lumMod val="50000"/>
                  </a:schemeClr>
                </a:solidFill>
                <a:latin typeface="+mj-lt"/>
                <a:ea typeface="+mj-ea"/>
                <a:cs typeface="+mj-cs"/>
              </a:rPr>
              <a:t>gebruik</a:t>
            </a:r>
            <a:endParaRPr lang="en-US" sz="4200" b="0" i="0" kern="1200" dirty="0">
              <a:solidFill>
                <a:schemeClr val="accent4">
                  <a:lumMod val="50000"/>
                </a:schemeClr>
              </a:solidFill>
              <a:latin typeface="+mj-lt"/>
              <a:ea typeface="+mj-ea"/>
              <a:cs typeface="+mj-cs"/>
            </a:endParaRPr>
          </a:p>
        </p:txBody>
      </p:sp>
      <p:sp>
        <p:nvSpPr>
          <p:cNvPr id="4" name="Tijdelijke aanduiding voor tekst 3">
            <a:extLst>
              <a:ext uri="{FF2B5EF4-FFF2-40B4-BE49-F238E27FC236}">
                <a16:creationId xmlns:a16="http://schemas.microsoft.com/office/drawing/2014/main" id="{EF3A7305-9CCA-4771-9B28-1C1A175E5600}"/>
              </a:ext>
            </a:extLst>
          </p:cNvPr>
          <p:cNvSpPr>
            <a:spLocks noGrp="1"/>
          </p:cNvSpPr>
          <p:nvPr>
            <p:ph type="body" sz="half" idx="2"/>
          </p:nvPr>
        </p:nvSpPr>
        <p:spPr>
          <a:xfrm>
            <a:off x="648929" y="4020240"/>
            <a:ext cx="5077168" cy="1289068"/>
          </a:xfrm>
        </p:spPr>
        <p:txBody>
          <a:bodyPr vert="horz" lIns="91440" tIns="45720" rIns="91440" bIns="45720" rtlCol="0">
            <a:normAutofit fontScale="92500" lnSpcReduction="10000"/>
          </a:bodyPr>
          <a:lstStyle/>
          <a:p>
            <a:pPr lvl="1">
              <a:buFont typeface="Wingdings 3" charset="2"/>
              <a:buChar char=""/>
            </a:pPr>
            <a:r>
              <a:rPr lang="en-US" sz="2200" b="1" dirty="0"/>
              <a:t> </a:t>
            </a:r>
          </a:p>
          <a:p>
            <a:pPr>
              <a:buFont typeface="Wingdings 3" charset="2"/>
              <a:buChar char=""/>
            </a:pPr>
            <a:r>
              <a:rPr lang="en-US" sz="2400" dirty="0"/>
              <a:t> </a:t>
            </a:r>
          </a:p>
          <a:p>
            <a:r>
              <a:rPr lang="en-US" sz="2400" dirty="0" err="1">
                <a:sym typeface="Wingdings" panose="05000000000000000000" pitchFamily="2" charset="2"/>
              </a:rPr>
              <a:t>bij</a:t>
            </a:r>
            <a:r>
              <a:rPr lang="en-US" sz="2400" dirty="0">
                <a:sym typeface="Wingdings" panose="05000000000000000000" pitchFamily="2" charset="2"/>
              </a:rPr>
              <a:t> ingrepen mond/kaak/buik</a:t>
            </a:r>
            <a:endParaRPr lang="en-US" sz="2400" dirty="0"/>
          </a:p>
        </p:txBody>
      </p:sp>
      <p:pic>
        <p:nvPicPr>
          <p:cNvPr id="5124" name="Picture 4" descr="Endocarditis - Hartontstekingen - Hartziekten - Patiënt">
            <a:extLst>
              <a:ext uri="{FF2B5EF4-FFF2-40B4-BE49-F238E27FC236}">
                <a16:creationId xmlns:a16="http://schemas.microsoft.com/office/drawing/2014/main" id="{EADF4D90-0A40-499D-80F6-4DCC81CFD7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3500" y="3276681"/>
            <a:ext cx="6191250" cy="2581275"/>
          </a:xfrm>
          <a:prstGeom prst="rect">
            <a:avLst/>
          </a:prstGeom>
          <a:noFill/>
          <a:extLst>
            <a:ext uri="{909E8E84-426E-40DD-AFC4-6F175D3DCCD1}">
              <a14:hiddenFill xmlns:a14="http://schemas.microsoft.com/office/drawing/2010/main">
                <a:solidFill>
                  <a:srgbClr val="FFFFFF"/>
                </a:solidFill>
              </a14:hiddenFill>
            </a:ext>
          </a:extLst>
        </p:spPr>
      </p:pic>
      <p:sp>
        <p:nvSpPr>
          <p:cNvPr id="12" name="Tekstvak 11">
            <a:extLst>
              <a:ext uri="{FF2B5EF4-FFF2-40B4-BE49-F238E27FC236}">
                <a16:creationId xmlns:a16="http://schemas.microsoft.com/office/drawing/2014/main" id="{CF36A26F-4CF3-48ED-A33E-31E82A74BD16}"/>
              </a:ext>
            </a:extLst>
          </p:cNvPr>
          <p:cNvSpPr txBox="1"/>
          <p:nvPr/>
        </p:nvSpPr>
        <p:spPr>
          <a:xfrm>
            <a:off x="72662" y="1645921"/>
            <a:ext cx="4562475" cy="430887"/>
          </a:xfrm>
          <a:prstGeom prst="rect">
            <a:avLst/>
          </a:prstGeom>
          <a:noFill/>
        </p:spPr>
        <p:txBody>
          <a:bodyPr wrap="square" rtlCol="0">
            <a:spAutoFit/>
          </a:bodyPr>
          <a:lstStyle/>
          <a:p>
            <a:pPr lvl="1">
              <a:buFont typeface="Wingdings 3" charset="2"/>
              <a:buChar char=""/>
            </a:pPr>
            <a:r>
              <a:rPr lang="en-US" sz="2200" b="1" dirty="0"/>
              <a:t>Endocarditis </a:t>
            </a:r>
            <a:r>
              <a:rPr lang="en-US" sz="2200" b="1" dirty="0" err="1">
                <a:solidFill>
                  <a:schemeClr val="accent4">
                    <a:lumMod val="50000"/>
                  </a:schemeClr>
                </a:solidFill>
              </a:rPr>
              <a:t>profylaxe</a:t>
            </a:r>
            <a:r>
              <a:rPr lang="en-US" sz="2200" b="1" dirty="0"/>
              <a:t> </a:t>
            </a:r>
          </a:p>
        </p:txBody>
      </p:sp>
      <p:sp>
        <p:nvSpPr>
          <p:cNvPr id="14" name="Tekstvak 13">
            <a:extLst>
              <a:ext uri="{FF2B5EF4-FFF2-40B4-BE49-F238E27FC236}">
                <a16:creationId xmlns:a16="http://schemas.microsoft.com/office/drawing/2014/main" id="{90880E1A-D52A-4536-B294-4458CAC96CA8}"/>
              </a:ext>
            </a:extLst>
          </p:cNvPr>
          <p:cNvSpPr txBox="1"/>
          <p:nvPr/>
        </p:nvSpPr>
        <p:spPr>
          <a:xfrm>
            <a:off x="648929" y="2770296"/>
            <a:ext cx="3270867" cy="646331"/>
          </a:xfrm>
          <a:prstGeom prst="rect">
            <a:avLst/>
          </a:prstGeom>
          <a:noFill/>
        </p:spPr>
        <p:txBody>
          <a:bodyPr wrap="square" rtlCol="0">
            <a:spAutoFit/>
          </a:bodyPr>
          <a:lstStyle/>
          <a:p>
            <a:r>
              <a:rPr lang="en-US" dirty="0" err="1"/>
              <a:t>bij</a:t>
            </a:r>
            <a:r>
              <a:rPr lang="en-US" dirty="0"/>
              <a:t> </a:t>
            </a:r>
            <a:r>
              <a:rPr lang="en-US" dirty="0" err="1"/>
              <a:t>risicopatienten</a:t>
            </a:r>
            <a:r>
              <a:rPr lang="en-US" dirty="0"/>
              <a:t> </a:t>
            </a:r>
          </a:p>
          <a:p>
            <a:endParaRPr lang="nl-NL" dirty="0"/>
          </a:p>
        </p:txBody>
      </p:sp>
      <p:sp>
        <p:nvSpPr>
          <p:cNvPr id="16" name="Tekstvak 15">
            <a:extLst>
              <a:ext uri="{FF2B5EF4-FFF2-40B4-BE49-F238E27FC236}">
                <a16:creationId xmlns:a16="http://schemas.microsoft.com/office/drawing/2014/main" id="{9A75833D-4A85-49C4-9361-793563FDBB77}"/>
              </a:ext>
            </a:extLst>
          </p:cNvPr>
          <p:cNvSpPr txBox="1"/>
          <p:nvPr/>
        </p:nvSpPr>
        <p:spPr>
          <a:xfrm>
            <a:off x="648929" y="3728390"/>
            <a:ext cx="3366222" cy="646331"/>
          </a:xfrm>
          <a:prstGeom prst="rect">
            <a:avLst/>
          </a:prstGeom>
          <a:noFill/>
        </p:spPr>
        <p:txBody>
          <a:bodyPr wrap="square" rtlCol="0">
            <a:spAutoFit/>
          </a:bodyPr>
          <a:lstStyle/>
          <a:p>
            <a:r>
              <a:rPr lang="en-US" dirty="0"/>
              <a:t>hart/</a:t>
            </a:r>
            <a:r>
              <a:rPr lang="en-US" dirty="0" err="1"/>
              <a:t>hartklepafwijkingen</a:t>
            </a:r>
            <a:endParaRPr lang="en-US" dirty="0"/>
          </a:p>
          <a:p>
            <a:endParaRPr lang="nl-NL" dirty="0"/>
          </a:p>
        </p:txBody>
      </p:sp>
      <p:pic>
        <p:nvPicPr>
          <p:cNvPr id="5126" name="Picture 6" descr="Pijl - Alles over wonen in Utrecht">
            <a:extLst>
              <a:ext uri="{FF2B5EF4-FFF2-40B4-BE49-F238E27FC236}">
                <a16:creationId xmlns:a16="http://schemas.microsoft.com/office/drawing/2014/main" id="{DB6497E7-4D25-4B3F-9D88-2145278166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0278" y="2127421"/>
            <a:ext cx="1054084" cy="592261"/>
          </a:xfrm>
          <a:prstGeom prst="rect">
            <a:avLst/>
          </a:prstGeom>
          <a:noFill/>
          <a:extLst>
            <a:ext uri="{909E8E84-426E-40DD-AFC4-6F175D3DCCD1}">
              <a14:hiddenFill xmlns:a14="http://schemas.microsoft.com/office/drawing/2010/main">
                <a:solidFill>
                  <a:srgbClr val="FFFFFF"/>
                </a:solidFill>
              </a14:hiddenFill>
            </a:ext>
          </a:extLst>
        </p:spPr>
      </p:pic>
      <p:pic>
        <p:nvPicPr>
          <p:cNvPr id="5128" name="Picture 8" descr="Pijl - Alles over wonen in Utrecht">
            <a:extLst>
              <a:ext uri="{FF2B5EF4-FFF2-40B4-BE49-F238E27FC236}">
                <a16:creationId xmlns:a16="http://schemas.microsoft.com/office/drawing/2014/main" id="{9E27B4FC-A49C-4564-A576-5727E316E9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0278" y="3102940"/>
            <a:ext cx="1077711" cy="605537"/>
          </a:xfrm>
          <a:prstGeom prst="rect">
            <a:avLst/>
          </a:prstGeom>
          <a:noFill/>
          <a:extLst>
            <a:ext uri="{909E8E84-426E-40DD-AFC4-6F175D3DCCD1}">
              <a14:hiddenFill xmlns:a14="http://schemas.microsoft.com/office/drawing/2010/main">
                <a:solidFill>
                  <a:srgbClr val="FFFFFF"/>
                </a:solidFill>
              </a14:hiddenFill>
            </a:ext>
          </a:extLst>
        </p:spPr>
      </p:pic>
      <p:pic>
        <p:nvPicPr>
          <p:cNvPr id="5130" name="Picture 10" descr="Pijl - Alles over wonen in Utrecht">
            <a:extLst>
              <a:ext uri="{FF2B5EF4-FFF2-40B4-BE49-F238E27FC236}">
                <a16:creationId xmlns:a16="http://schemas.microsoft.com/office/drawing/2014/main" id="{A6F00DC8-8D53-43C6-9998-CF92502198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0278" y="4160186"/>
            <a:ext cx="1054084" cy="5922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8073290"/>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
  <TotalTime>67</TotalTime>
  <Words>318</Words>
  <Application>Microsoft Office PowerPoint</Application>
  <PresentationFormat>Breedbeeld</PresentationFormat>
  <Paragraphs>70</Paragraphs>
  <Slides>9</Slides>
  <Notes>0</Notes>
  <HiddenSlides>0</HiddenSlides>
  <MMClips>2</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9</vt:i4>
      </vt:variant>
    </vt:vector>
  </HeadingPairs>
  <TitlesOfParts>
    <vt:vector size="17" baseType="lpstr">
      <vt:lpstr>Arial</vt:lpstr>
      <vt:lpstr>Calibri</vt:lpstr>
      <vt:lpstr>Century Gothic</vt:lpstr>
      <vt:lpstr>Geneva</vt:lpstr>
      <vt:lpstr>Times New Roman</vt:lpstr>
      <vt:lpstr>Wingdings</vt:lpstr>
      <vt:lpstr>Wingdings 3</vt:lpstr>
      <vt:lpstr>Ion</vt:lpstr>
      <vt:lpstr>Geneesmiddelen </vt:lpstr>
      <vt:lpstr>PowerPoint-presentatie</vt:lpstr>
      <vt:lpstr>Wanneer antibiotica? </vt:lpstr>
      <vt:lpstr>PowerPoint-presentatie</vt:lpstr>
      <vt:lpstr>Breed-spectrum  smal spectrum</vt:lpstr>
      <vt:lpstr>Resistentie</vt:lpstr>
      <vt:lpstr>Bijwerkingen</vt:lpstr>
      <vt:lpstr>Chronisch gebruik</vt:lpstr>
      <vt:lpstr>Preventief gebruik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Geneesmiddelen</dc:title>
  <dc:creator>Wilma Jager</dc:creator>
  <cp:lastModifiedBy>Rhea Houtkruijer</cp:lastModifiedBy>
  <cp:revision>6</cp:revision>
  <dcterms:created xsi:type="dcterms:W3CDTF">2020-10-28T09:41:37Z</dcterms:created>
  <dcterms:modified xsi:type="dcterms:W3CDTF">2020-11-02T15:10:06Z</dcterms:modified>
</cp:coreProperties>
</file>